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acifico" charset="1" panose="00000500000000000000"/>
      <p:regular r:id="rId10"/>
    </p:embeddedFont>
    <p:embeddedFont>
      <p:font typeface="Gagalin" charset="1" panose="00000500000000000000"/>
      <p:regular r:id="rId11"/>
    </p:embeddedFont>
    <p:embeddedFont>
      <p:font typeface="Helios" charset="1" panose="020B0504020202020204"/>
      <p:regular r:id="rId12"/>
    </p:embeddedFont>
    <p:embeddedFont>
      <p:font typeface="Helios Bold" charset="1" panose="020B0704020202020204"/>
      <p:regular r:id="rId13"/>
    </p:embeddedFont>
    <p:embeddedFont>
      <p:font typeface="Helios Italics" charset="1" panose="020B0503020202090204"/>
      <p:regular r:id="rId14"/>
    </p:embeddedFont>
    <p:embeddedFont>
      <p:font typeface="Helios Bold Italics" charset="1" panose="020B0703020202090204"/>
      <p:regular r:id="rId15"/>
    </p:embeddedFont>
    <p:embeddedFont>
      <p:font typeface="Klein" charset="1" panose="02000503060000020004"/>
      <p:regular r:id="rId16"/>
    </p:embeddedFont>
    <p:embeddedFont>
      <p:font typeface="Klein Bold" charset="1" panose="02000503060000020004"/>
      <p:regular r:id="rId17"/>
    </p:embeddedFont>
    <p:embeddedFont>
      <p:font typeface="Klein Italics" charset="1" panose="02000503060000020004"/>
      <p:regular r:id="rId18"/>
    </p:embeddedFont>
    <p:embeddedFont>
      <p:font typeface="Klein Bold Italics" charset="1" panose="02000503060000020004"/>
      <p:regular r:id="rId19"/>
    </p:embeddedFont>
    <p:embeddedFont>
      <p:font typeface="Klein Thin" charset="1" panose="02000503060000020004"/>
      <p:regular r:id="rId20"/>
    </p:embeddedFont>
    <p:embeddedFont>
      <p:font typeface="Klein Thin Italics" charset="1" panose="02000503060000020004"/>
      <p:regular r:id="rId21"/>
    </p:embeddedFont>
    <p:embeddedFont>
      <p:font typeface="Klein Heavy" charset="1" panose="02000503060000020004"/>
      <p:regular r:id="rId22"/>
    </p:embeddedFont>
    <p:embeddedFont>
      <p:font typeface="Klein Heavy Italics" charset="1" panose="02000503060000020004"/>
      <p:regular r:id="rId23"/>
    </p:embeddedFont>
    <p:embeddedFont>
      <p:font typeface="Aileron" charset="1" panose="00000500000000000000"/>
      <p:regular r:id="rId24"/>
    </p:embeddedFont>
    <p:embeddedFont>
      <p:font typeface="Aileron Bold" charset="1" panose="00000800000000000000"/>
      <p:regular r:id="rId25"/>
    </p:embeddedFont>
    <p:embeddedFont>
      <p:font typeface="Aileron Italics" charset="1" panose="00000500000000000000"/>
      <p:regular r:id="rId26"/>
    </p:embeddedFont>
    <p:embeddedFont>
      <p:font typeface="Aileron Bold Italics" charset="1" panose="00000800000000000000"/>
      <p:regular r:id="rId27"/>
    </p:embeddedFont>
    <p:embeddedFont>
      <p:font typeface="Aileron Thin" charset="1" panose="00000300000000000000"/>
      <p:regular r:id="rId28"/>
    </p:embeddedFont>
    <p:embeddedFont>
      <p:font typeface="Aileron Thin Italics" charset="1" panose="00000300000000000000"/>
      <p:regular r:id="rId29"/>
    </p:embeddedFont>
    <p:embeddedFont>
      <p:font typeface="Aileron Light" charset="1" panose="00000400000000000000"/>
      <p:regular r:id="rId30"/>
    </p:embeddedFont>
    <p:embeddedFont>
      <p:font typeface="Aileron Light Italics" charset="1" panose="00000400000000000000"/>
      <p:regular r:id="rId31"/>
    </p:embeddedFont>
    <p:embeddedFont>
      <p:font typeface="Aileron Ultra-Bold" charset="1" panose="00000A00000000000000"/>
      <p:regular r:id="rId32"/>
    </p:embeddedFont>
    <p:embeddedFont>
      <p:font typeface="Aileron Ultra-Bold Italics" charset="1" panose="00000A00000000000000"/>
      <p:regular r:id="rId33"/>
    </p:embeddedFont>
    <p:embeddedFont>
      <p:font typeface="Aileron Heavy" charset="1" panose="00000A00000000000000"/>
      <p:regular r:id="rId34"/>
    </p:embeddedFont>
    <p:embeddedFont>
      <p:font typeface="Aileron Heavy Italics" charset="1" panose="00000A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jpeg" Type="http://schemas.openxmlformats.org/officeDocument/2006/relationships/image"/><Relationship Id="rId4" Target="../media/image5.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png" Type="http://schemas.openxmlformats.org/officeDocument/2006/relationships/image"/><Relationship Id="rId14" Target="../media/image4.jpeg" Type="http://schemas.openxmlformats.org/officeDocument/2006/relationships/image"/><Relationship Id="rId15" Target="../media/image5.jpeg" Type="http://schemas.openxmlformats.org/officeDocument/2006/relationships/image"/><Relationship Id="rId16" Target="../media/image3.jpe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 Id="rId6" Target="../media/image3.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5.pn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2" Target="../media/image4.jpeg" Type="http://schemas.openxmlformats.org/officeDocument/2006/relationships/image"/><Relationship Id="rId3" Target="../media/image5.jpeg" Type="http://schemas.openxmlformats.org/officeDocument/2006/relationships/image"/><Relationship Id="rId4" Target="../media/image3.jpe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jpeg" Type="http://schemas.openxmlformats.org/officeDocument/2006/relationships/image"/><Relationship Id="rId4" Target="../media/image30.jpeg" Type="http://schemas.openxmlformats.org/officeDocument/2006/relationships/image"/><Relationship Id="rId5" Target="../media/image31.jpeg" Type="http://schemas.openxmlformats.org/officeDocument/2006/relationships/image"/><Relationship Id="rId6" Target="../media/image4.jpeg" Type="http://schemas.openxmlformats.org/officeDocument/2006/relationships/image"/><Relationship Id="rId7" Target="../media/image5.jpeg" Type="http://schemas.openxmlformats.org/officeDocument/2006/relationships/image"/><Relationship Id="rId8" Target="../media/image3.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3.jpeg" Type="http://schemas.openxmlformats.org/officeDocument/2006/relationships/image"/><Relationship Id="rId5" Target="../media/image32.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 Id="rId6" Target="../media/image3.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4.jpeg" Type="http://schemas.openxmlformats.org/officeDocument/2006/relationships/image"/><Relationship Id="rId4" Target="../media/image3.jpeg" Type="http://schemas.openxmlformats.org/officeDocument/2006/relationships/image"/><Relationship Id="rId5" Target="../media/image6.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4.jpeg" Type="http://schemas.openxmlformats.org/officeDocument/2006/relationships/image"/><Relationship Id="rId4" Target="../media/image3.jpeg" Type="http://schemas.openxmlformats.org/officeDocument/2006/relationships/image"/><Relationship Id="rId5" Target="../media/image7.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4.jpeg" Type="http://schemas.openxmlformats.org/officeDocument/2006/relationships/image"/><Relationship Id="rId4" Target="../media/image3.jpeg" Type="http://schemas.openxmlformats.org/officeDocument/2006/relationships/image"/><Relationship Id="rId5" Target="../media/image8.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 Id="rId6" Target="../media/image3.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jpeg" Type="http://schemas.openxmlformats.org/officeDocument/2006/relationships/image"/><Relationship Id="rId5" Target="../media/image3.jpeg" Type="http://schemas.openxmlformats.org/officeDocument/2006/relationships/image"/><Relationship Id="rId6" Target="../media/image5.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jpeg" Type="http://schemas.openxmlformats.org/officeDocument/2006/relationships/image"/><Relationship Id="rId5" Target="../media/image3.jpeg" Type="http://schemas.openxmlformats.org/officeDocument/2006/relationships/image"/><Relationship Id="rId6" Target="../media/image5.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71845" y="9193399"/>
            <a:ext cx="4775894" cy="4775894"/>
          </a:xfrm>
          <a:custGeom>
            <a:avLst/>
            <a:gdLst/>
            <a:ahLst/>
            <a:cxnLst/>
            <a:rect r="r" b="b" t="t" l="l"/>
            <a:pathLst>
              <a:path h="4775894" w="4775894">
                <a:moveTo>
                  <a:pt x="0" y="0"/>
                </a:moveTo>
                <a:lnTo>
                  <a:pt x="4775894" y="0"/>
                </a:lnTo>
                <a:lnTo>
                  <a:pt x="4775894" y="4775894"/>
                </a:lnTo>
                <a:lnTo>
                  <a:pt x="0" y="4775894"/>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5804" y="8821924"/>
            <a:ext cx="1807380" cy="1829972"/>
          </a:xfrm>
          <a:custGeom>
            <a:avLst/>
            <a:gdLst/>
            <a:ahLst/>
            <a:cxnLst/>
            <a:rect r="r" b="b" t="t" l="l"/>
            <a:pathLst>
              <a:path h="1829972" w="1807380">
                <a:moveTo>
                  <a:pt x="0" y="0"/>
                </a:moveTo>
                <a:lnTo>
                  <a:pt x="1807380" y="0"/>
                </a:lnTo>
                <a:lnTo>
                  <a:pt x="1807380" y="1829972"/>
                </a:lnTo>
                <a:lnTo>
                  <a:pt x="0" y="1829972"/>
                </a:lnTo>
                <a:lnTo>
                  <a:pt x="0" y="0"/>
                </a:lnTo>
                <a:close/>
              </a:path>
            </a:pathLst>
          </a:custGeom>
          <a:blipFill>
            <a:blip r:embed="rId4"/>
            <a:stretch>
              <a:fillRect l="0" t="0" r="0" b="0"/>
            </a:stretch>
          </a:blipFill>
        </p:spPr>
      </p:sp>
      <p:sp>
        <p:nvSpPr>
          <p:cNvPr name="Freeform 4" id="4"/>
          <p:cNvSpPr/>
          <p:nvPr/>
        </p:nvSpPr>
        <p:spPr>
          <a:xfrm flipH="false" flipV="false" rot="0">
            <a:off x="0" y="0"/>
            <a:ext cx="2005838" cy="2011201"/>
          </a:xfrm>
          <a:custGeom>
            <a:avLst/>
            <a:gdLst/>
            <a:ahLst/>
            <a:cxnLst/>
            <a:rect r="r" b="b" t="t" l="l"/>
            <a:pathLst>
              <a:path h="2011201" w="2005838">
                <a:moveTo>
                  <a:pt x="0" y="0"/>
                </a:moveTo>
                <a:lnTo>
                  <a:pt x="2005838" y="0"/>
                </a:lnTo>
                <a:lnTo>
                  <a:pt x="2005838" y="2011201"/>
                </a:lnTo>
                <a:lnTo>
                  <a:pt x="0" y="2011201"/>
                </a:lnTo>
                <a:lnTo>
                  <a:pt x="0" y="0"/>
                </a:lnTo>
                <a:close/>
              </a:path>
            </a:pathLst>
          </a:custGeom>
          <a:blipFill>
            <a:blip r:embed="rId5"/>
            <a:stretch>
              <a:fillRect l="0" t="0" r="0" b="0"/>
            </a:stretch>
          </a:blipFill>
        </p:spPr>
      </p:sp>
      <p:grpSp>
        <p:nvGrpSpPr>
          <p:cNvPr name="Group 5" id="5"/>
          <p:cNvGrpSpPr>
            <a:grpSpLocks noChangeAspect="true"/>
          </p:cNvGrpSpPr>
          <p:nvPr/>
        </p:nvGrpSpPr>
        <p:grpSpPr>
          <a:xfrm rot="0">
            <a:off x="16415804" y="294110"/>
            <a:ext cx="1536234" cy="1536228"/>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7922" r="0" b="-773"/>
              </a:stretch>
            </a:blipFill>
          </p:spPr>
        </p:sp>
      </p:grpSp>
      <p:sp>
        <p:nvSpPr>
          <p:cNvPr name="TextBox 7" id="7"/>
          <p:cNvSpPr txBox="true"/>
          <p:nvPr/>
        </p:nvSpPr>
        <p:spPr>
          <a:xfrm rot="0">
            <a:off x="2005838" y="716804"/>
            <a:ext cx="3823466" cy="690840"/>
          </a:xfrm>
          <a:prstGeom prst="rect">
            <a:avLst/>
          </a:prstGeom>
        </p:spPr>
        <p:txBody>
          <a:bodyPr anchor="t" rtlCol="false" tIns="0" lIns="0" bIns="0" rIns="0">
            <a:spAutoFit/>
          </a:bodyPr>
          <a:lstStyle/>
          <a:p>
            <a:pPr>
              <a:lnSpc>
                <a:spcPts val="5454"/>
              </a:lnSpc>
            </a:pPr>
            <a:r>
              <a:rPr lang="en-US" sz="4545">
                <a:solidFill>
                  <a:srgbClr val="718BAB"/>
                </a:solidFill>
                <a:latin typeface="Pacifico"/>
              </a:rPr>
              <a:t>QUELLIFY </a:t>
            </a:r>
          </a:p>
        </p:txBody>
      </p:sp>
      <p:sp>
        <p:nvSpPr>
          <p:cNvPr name="TextBox 8" id="8"/>
          <p:cNvSpPr txBox="true"/>
          <p:nvPr/>
        </p:nvSpPr>
        <p:spPr>
          <a:xfrm rot="0">
            <a:off x="2604049" y="1400248"/>
            <a:ext cx="6450509" cy="441407"/>
          </a:xfrm>
          <a:prstGeom prst="rect">
            <a:avLst/>
          </a:prstGeom>
        </p:spPr>
        <p:txBody>
          <a:bodyPr anchor="t" rtlCol="false" tIns="0" lIns="0" bIns="0" rIns="0">
            <a:spAutoFit/>
          </a:bodyPr>
          <a:lstStyle/>
          <a:p>
            <a:pPr>
              <a:lnSpc>
                <a:spcPts val="3669"/>
              </a:lnSpc>
            </a:pPr>
            <a:r>
              <a:rPr lang="en-US" sz="2621">
                <a:solidFill>
                  <a:srgbClr val="2A2E3A"/>
                </a:solidFill>
                <a:latin typeface="Helios"/>
              </a:rPr>
              <a:t>Smart way to Learn and Grow </a:t>
            </a:r>
          </a:p>
        </p:txBody>
      </p:sp>
      <p:sp>
        <p:nvSpPr>
          <p:cNvPr name="TextBox 9" id="9"/>
          <p:cNvSpPr txBox="true"/>
          <p:nvPr/>
        </p:nvSpPr>
        <p:spPr>
          <a:xfrm rot="0">
            <a:off x="770438" y="3084044"/>
            <a:ext cx="4516560" cy="729065"/>
          </a:xfrm>
          <a:prstGeom prst="rect">
            <a:avLst/>
          </a:prstGeom>
        </p:spPr>
        <p:txBody>
          <a:bodyPr anchor="t" rtlCol="false" tIns="0" lIns="0" bIns="0" rIns="0">
            <a:spAutoFit/>
          </a:bodyPr>
          <a:lstStyle/>
          <a:p>
            <a:pPr>
              <a:lnSpc>
                <a:spcPts val="5695"/>
              </a:lnSpc>
            </a:pPr>
            <a:r>
              <a:rPr lang="en-US" sz="4745">
                <a:solidFill>
                  <a:srgbClr val="2A2E3A"/>
                </a:solidFill>
                <a:latin typeface="Klein Bold"/>
              </a:rPr>
              <a:t>BASIC INFO-:</a:t>
            </a:r>
          </a:p>
        </p:txBody>
      </p:sp>
      <p:sp>
        <p:nvSpPr>
          <p:cNvPr name="TextBox 10" id="10"/>
          <p:cNvSpPr txBox="true"/>
          <p:nvPr/>
        </p:nvSpPr>
        <p:spPr>
          <a:xfrm rot="0">
            <a:off x="744657" y="4108384"/>
            <a:ext cx="5387100" cy="655088"/>
          </a:xfrm>
          <a:prstGeom prst="rect">
            <a:avLst/>
          </a:prstGeom>
        </p:spPr>
        <p:txBody>
          <a:bodyPr anchor="t" rtlCol="false" tIns="0" lIns="0" bIns="0" rIns="0">
            <a:spAutoFit/>
          </a:bodyPr>
          <a:lstStyle/>
          <a:p>
            <a:pPr>
              <a:lnSpc>
                <a:spcPts val="5395"/>
              </a:lnSpc>
            </a:pPr>
            <a:r>
              <a:rPr lang="en-US" sz="3853">
                <a:solidFill>
                  <a:srgbClr val="2A2E3A"/>
                </a:solidFill>
                <a:latin typeface="Helios"/>
              </a:rPr>
              <a:t>Project Name -: Quelify </a:t>
            </a:r>
          </a:p>
        </p:txBody>
      </p:sp>
      <p:sp>
        <p:nvSpPr>
          <p:cNvPr name="TextBox 11" id="11"/>
          <p:cNvSpPr txBox="true"/>
          <p:nvPr/>
        </p:nvSpPr>
        <p:spPr>
          <a:xfrm rot="0">
            <a:off x="744657" y="7328242"/>
            <a:ext cx="12047466" cy="557171"/>
          </a:xfrm>
          <a:prstGeom prst="rect">
            <a:avLst/>
          </a:prstGeom>
        </p:spPr>
        <p:txBody>
          <a:bodyPr anchor="t" rtlCol="false" tIns="0" lIns="0" bIns="0" rIns="0">
            <a:spAutoFit/>
          </a:bodyPr>
          <a:lstStyle/>
          <a:p>
            <a:pPr>
              <a:lnSpc>
                <a:spcPts val="4482"/>
              </a:lnSpc>
            </a:pPr>
            <a:r>
              <a:rPr lang="en-US" sz="3201">
                <a:solidFill>
                  <a:srgbClr val="2A2E3A"/>
                </a:solidFill>
                <a:latin typeface="Helios"/>
              </a:rPr>
              <a:t>Tejus Gupta , Abhishek panwar, Dhruv Gupta, Nirdesh Sharma </a:t>
            </a:r>
          </a:p>
        </p:txBody>
      </p:sp>
      <p:sp>
        <p:nvSpPr>
          <p:cNvPr name="TextBox 12" id="12"/>
          <p:cNvSpPr txBox="true"/>
          <p:nvPr/>
        </p:nvSpPr>
        <p:spPr>
          <a:xfrm rot="0">
            <a:off x="744657" y="5067300"/>
            <a:ext cx="9084683" cy="655088"/>
          </a:xfrm>
          <a:prstGeom prst="rect">
            <a:avLst/>
          </a:prstGeom>
        </p:spPr>
        <p:txBody>
          <a:bodyPr anchor="t" rtlCol="false" tIns="0" lIns="0" bIns="0" rIns="0">
            <a:spAutoFit/>
          </a:bodyPr>
          <a:lstStyle/>
          <a:p>
            <a:pPr>
              <a:lnSpc>
                <a:spcPts val="5395"/>
              </a:lnSpc>
            </a:pPr>
            <a:r>
              <a:rPr lang="en-US" sz="3853">
                <a:solidFill>
                  <a:srgbClr val="2A2E3A"/>
                </a:solidFill>
                <a:latin typeface="Helios"/>
              </a:rPr>
              <a:t>Technology used -:Flask &amp; MongoDB </a:t>
            </a:r>
          </a:p>
        </p:txBody>
      </p:sp>
      <p:sp>
        <p:nvSpPr>
          <p:cNvPr name="TextBox 13" id="13"/>
          <p:cNvSpPr txBox="true"/>
          <p:nvPr/>
        </p:nvSpPr>
        <p:spPr>
          <a:xfrm rot="0">
            <a:off x="744657" y="6384565"/>
            <a:ext cx="3539422" cy="561975"/>
          </a:xfrm>
          <a:prstGeom prst="rect">
            <a:avLst/>
          </a:prstGeom>
        </p:spPr>
        <p:txBody>
          <a:bodyPr anchor="t" rtlCol="false" tIns="0" lIns="0" bIns="0" rIns="0">
            <a:spAutoFit/>
          </a:bodyPr>
          <a:lstStyle/>
          <a:p>
            <a:pPr>
              <a:lnSpc>
                <a:spcPts val="4462"/>
              </a:lnSpc>
            </a:pPr>
            <a:r>
              <a:rPr lang="en-US" sz="3719">
                <a:solidFill>
                  <a:srgbClr val="2A2E3A"/>
                </a:solidFill>
                <a:latin typeface="Gagalin"/>
              </a:rPr>
              <a:t>Presented by -:</a:t>
            </a:r>
          </a:p>
        </p:txBody>
      </p:sp>
      <p:sp>
        <p:nvSpPr>
          <p:cNvPr name="TextBox 14" id="14"/>
          <p:cNvSpPr txBox="true"/>
          <p:nvPr/>
        </p:nvSpPr>
        <p:spPr>
          <a:xfrm rot="0">
            <a:off x="744657" y="8259949"/>
            <a:ext cx="5492839" cy="561975"/>
          </a:xfrm>
          <a:prstGeom prst="rect">
            <a:avLst/>
          </a:prstGeom>
        </p:spPr>
        <p:txBody>
          <a:bodyPr anchor="t" rtlCol="false" tIns="0" lIns="0" bIns="0" rIns="0">
            <a:spAutoFit/>
          </a:bodyPr>
          <a:lstStyle/>
          <a:p>
            <a:pPr>
              <a:lnSpc>
                <a:spcPts val="4462"/>
              </a:lnSpc>
            </a:pPr>
            <a:r>
              <a:rPr lang="en-US" sz="3719">
                <a:solidFill>
                  <a:srgbClr val="2A2E3A"/>
                </a:solidFill>
                <a:latin typeface="Gagalin"/>
              </a:rPr>
              <a:t>Under the guidance of -:</a:t>
            </a:r>
          </a:p>
        </p:txBody>
      </p:sp>
      <p:sp>
        <p:nvSpPr>
          <p:cNvPr name="TextBox 15" id="15"/>
          <p:cNvSpPr txBox="true"/>
          <p:nvPr/>
        </p:nvSpPr>
        <p:spPr>
          <a:xfrm rot="0">
            <a:off x="6361008" y="8166836"/>
            <a:ext cx="5387100" cy="655088"/>
          </a:xfrm>
          <a:prstGeom prst="rect">
            <a:avLst/>
          </a:prstGeom>
        </p:spPr>
        <p:txBody>
          <a:bodyPr anchor="t" rtlCol="false" tIns="0" lIns="0" bIns="0" rIns="0">
            <a:spAutoFit/>
          </a:bodyPr>
          <a:lstStyle/>
          <a:p>
            <a:pPr>
              <a:lnSpc>
                <a:spcPts val="5395"/>
              </a:lnSpc>
            </a:pPr>
            <a:r>
              <a:rPr lang="en-US" sz="3853">
                <a:solidFill>
                  <a:srgbClr val="2A2E3A"/>
                </a:solidFill>
                <a:latin typeface="Helios"/>
              </a:rPr>
              <a:t>Retu Mam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825954" y="6687060"/>
            <a:ext cx="5585113" cy="571500"/>
          </a:xfrm>
          <a:prstGeom prst="rect">
            <a:avLst/>
          </a:prstGeom>
        </p:spPr>
        <p:txBody>
          <a:bodyPr anchor="t" rtlCol="false" tIns="0" lIns="0" bIns="0" rIns="0">
            <a:spAutoFit/>
          </a:bodyPr>
          <a:lstStyle/>
          <a:p>
            <a:pPr marL="0" indent="0" lvl="0">
              <a:lnSpc>
                <a:spcPts val="4559"/>
              </a:lnSpc>
              <a:spcBef>
                <a:spcPct val="0"/>
              </a:spcBef>
            </a:pPr>
            <a:r>
              <a:rPr lang="en-US" sz="3799">
                <a:solidFill>
                  <a:srgbClr val="718BAB"/>
                </a:solidFill>
                <a:latin typeface="Klein Bold"/>
                <a:ea typeface="Klein Bold"/>
              </a:rPr>
              <a:t>   ➢ Frontend :-</a:t>
            </a:r>
          </a:p>
        </p:txBody>
      </p:sp>
      <p:sp>
        <p:nvSpPr>
          <p:cNvPr name="TextBox 3" id="3"/>
          <p:cNvSpPr txBox="true"/>
          <p:nvPr/>
        </p:nvSpPr>
        <p:spPr>
          <a:xfrm rot="0">
            <a:off x="640506" y="3369262"/>
            <a:ext cx="6569944" cy="1121458"/>
          </a:xfrm>
          <a:prstGeom prst="rect">
            <a:avLst/>
          </a:prstGeom>
        </p:spPr>
        <p:txBody>
          <a:bodyPr anchor="t" rtlCol="false" tIns="0" lIns="0" bIns="0" rIns="0">
            <a:spAutoFit/>
          </a:bodyPr>
          <a:lstStyle/>
          <a:p>
            <a:pPr>
              <a:lnSpc>
                <a:spcPts val="8861"/>
              </a:lnSpc>
            </a:pPr>
            <a:r>
              <a:rPr lang="en-US" sz="6816">
                <a:solidFill>
                  <a:srgbClr val="2A2E3A"/>
                </a:solidFill>
                <a:latin typeface="Klein Bold"/>
              </a:rPr>
              <a:t>Hardware</a:t>
            </a:r>
          </a:p>
        </p:txBody>
      </p:sp>
      <p:sp>
        <p:nvSpPr>
          <p:cNvPr name="TextBox 4" id="4"/>
          <p:cNvSpPr txBox="true"/>
          <p:nvPr/>
        </p:nvSpPr>
        <p:spPr>
          <a:xfrm rot="0">
            <a:off x="1405881" y="7632595"/>
            <a:ext cx="5312154" cy="1388725"/>
          </a:xfrm>
          <a:prstGeom prst="rect">
            <a:avLst/>
          </a:prstGeom>
        </p:spPr>
        <p:txBody>
          <a:bodyPr anchor="t" rtlCol="false" tIns="0" lIns="0" bIns="0" rIns="0">
            <a:spAutoFit/>
          </a:bodyPr>
          <a:lstStyle/>
          <a:p>
            <a:pPr>
              <a:lnSpc>
                <a:spcPts val="3717"/>
              </a:lnSpc>
            </a:pPr>
            <a:r>
              <a:rPr lang="en-US" sz="2655">
                <a:solidFill>
                  <a:srgbClr val="2A2E3A"/>
                </a:solidFill>
                <a:latin typeface="Helios"/>
              </a:rPr>
              <a:t>- </a:t>
            </a:r>
            <a:r>
              <a:rPr lang="en-US" sz="2655">
                <a:solidFill>
                  <a:srgbClr val="2A2E3A"/>
                </a:solidFill>
                <a:latin typeface="Helios"/>
              </a:rPr>
              <a:t>Git for version control.</a:t>
            </a:r>
          </a:p>
          <a:p>
            <a:pPr>
              <a:lnSpc>
                <a:spcPts val="3717"/>
              </a:lnSpc>
            </a:pPr>
            <a:r>
              <a:rPr lang="en-US" sz="2655">
                <a:solidFill>
                  <a:srgbClr val="2A2E3A"/>
                </a:solidFill>
                <a:latin typeface="Helios"/>
              </a:rPr>
              <a:t>- Docker for containerization.</a:t>
            </a:r>
          </a:p>
          <a:p>
            <a:pPr>
              <a:lnSpc>
                <a:spcPts val="3717"/>
              </a:lnSpc>
            </a:pPr>
          </a:p>
        </p:txBody>
      </p:sp>
      <p:sp>
        <p:nvSpPr>
          <p:cNvPr name="TextBox 5" id="5"/>
          <p:cNvSpPr txBox="true"/>
          <p:nvPr/>
        </p:nvSpPr>
        <p:spPr>
          <a:xfrm rot="0">
            <a:off x="10825954" y="2982128"/>
            <a:ext cx="5585113" cy="571500"/>
          </a:xfrm>
          <a:prstGeom prst="rect">
            <a:avLst/>
          </a:prstGeom>
        </p:spPr>
        <p:txBody>
          <a:bodyPr anchor="t" rtlCol="false" tIns="0" lIns="0" bIns="0" rIns="0">
            <a:spAutoFit/>
          </a:bodyPr>
          <a:lstStyle/>
          <a:p>
            <a:pPr marL="0" indent="0" lvl="0">
              <a:lnSpc>
                <a:spcPts val="4559"/>
              </a:lnSpc>
              <a:spcBef>
                <a:spcPct val="0"/>
              </a:spcBef>
            </a:pPr>
            <a:r>
              <a:rPr lang="en-US" sz="3799">
                <a:solidFill>
                  <a:srgbClr val="718BAB"/>
                </a:solidFill>
                <a:latin typeface="Klein Bold"/>
                <a:ea typeface="Klein Bold"/>
              </a:rPr>
              <a:t>  ➢ Backend :-</a:t>
            </a:r>
          </a:p>
        </p:txBody>
      </p:sp>
      <p:sp>
        <p:nvSpPr>
          <p:cNvPr name="TextBox 6" id="6"/>
          <p:cNvSpPr txBox="true"/>
          <p:nvPr/>
        </p:nvSpPr>
        <p:spPr>
          <a:xfrm rot="0">
            <a:off x="11559066" y="3780790"/>
            <a:ext cx="5585113" cy="1362710"/>
          </a:xfrm>
          <a:prstGeom prst="rect">
            <a:avLst/>
          </a:prstGeom>
        </p:spPr>
        <p:txBody>
          <a:bodyPr anchor="t" rtlCol="false" tIns="0" lIns="0" bIns="0" rIns="0">
            <a:spAutoFit/>
          </a:bodyPr>
          <a:lstStyle/>
          <a:p>
            <a:pPr>
              <a:lnSpc>
                <a:spcPts val="3639"/>
              </a:lnSpc>
            </a:pPr>
            <a:r>
              <a:rPr lang="en-US" sz="2599">
                <a:solidFill>
                  <a:srgbClr val="2A2E3A"/>
                </a:solidFill>
                <a:latin typeface="Helios"/>
              </a:rPr>
              <a:t>- Flask for server-side development. </a:t>
            </a:r>
          </a:p>
          <a:p>
            <a:pPr marL="0" indent="0" lvl="0">
              <a:lnSpc>
                <a:spcPts val="3639"/>
              </a:lnSpc>
              <a:spcBef>
                <a:spcPct val="0"/>
              </a:spcBef>
            </a:pPr>
            <a:r>
              <a:rPr lang="en-US" sz="2599">
                <a:solidFill>
                  <a:srgbClr val="2A2E3A"/>
                </a:solidFill>
                <a:latin typeface="Helios"/>
              </a:rPr>
              <a:t>- MongoDB for efficient data management and storage. </a:t>
            </a:r>
          </a:p>
        </p:txBody>
      </p:sp>
      <p:sp>
        <p:nvSpPr>
          <p:cNvPr name="Freeform 7" id="7"/>
          <p:cNvSpPr/>
          <p:nvPr/>
        </p:nvSpPr>
        <p:spPr>
          <a:xfrm flipH="false" flipV="false" rot="0">
            <a:off x="0" y="0"/>
            <a:ext cx="2005838" cy="2011201"/>
          </a:xfrm>
          <a:custGeom>
            <a:avLst/>
            <a:gdLst/>
            <a:ahLst/>
            <a:cxnLst/>
            <a:rect r="r" b="b" t="t" l="l"/>
            <a:pathLst>
              <a:path h="2011201" w="2005838">
                <a:moveTo>
                  <a:pt x="0" y="0"/>
                </a:moveTo>
                <a:lnTo>
                  <a:pt x="2005838" y="0"/>
                </a:lnTo>
                <a:lnTo>
                  <a:pt x="2005838" y="2011201"/>
                </a:lnTo>
                <a:lnTo>
                  <a:pt x="0" y="2011201"/>
                </a:lnTo>
                <a:lnTo>
                  <a:pt x="0" y="0"/>
                </a:lnTo>
                <a:close/>
              </a:path>
            </a:pathLst>
          </a:custGeom>
          <a:blipFill>
            <a:blip r:embed="rId2"/>
            <a:stretch>
              <a:fillRect l="0" t="0" r="0" b="0"/>
            </a:stretch>
          </a:blipFill>
        </p:spPr>
      </p:sp>
      <p:sp>
        <p:nvSpPr>
          <p:cNvPr name="TextBox 8" id="8"/>
          <p:cNvSpPr txBox="true"/>
          <p:nvPr/>
        </p:nvSpPr>
        <p:spPr>
          <a:xfrm rot="0">
            <a:off x="2005838" y="716804"/>
            <a:ext cx="3823466" cy="690840"/>
          </a:xfrm>
          <a:prstGeom prst="rect">
            <a:avLst/>
          </a:prstGeom>
        </p:spPr>
        <p:txBody>
          <a:bodyPr anchor="t" rtlCol="false" tIns="0" lIns="0" bIns="0" rIns="0">
            <a:spAutoFit/>
          </a:bodyPr>
          <a:lstStyle/>
          <a:p>
            <a:pPr>
              <a:lnSpc>
                <a:spcPts val="5454"/>
              </a:lnSpc>
            </a:pPr>
            <a:r>
              <a:rPr lang="en-US" sz="4545">
                <a:solidFill>
                  <a:srgbClr val="718BAB"/>
                </a:solidFill>
                <a:latin typeface="Pacifico"/>
              </a:rPr>
              <a:t>QUELLIFY </a:t>
            </a:r>
          </a:p>
        </p:txBody>
      </p:sp>
      <p:sp>
        <p:nvSpPr>
          <p:cNvPr name="TextBox 9" id="9"/>
          <p:cNvSpPr txBox="true"/>
          <p:nvPr/>
        </p:nvSpPr>
        <p:spPr>
          <a:xfrm rot="0">
            <a:off x="2604049" y="1400248"/>
            <a:ext cx="6450509" cy="441407"/>
          </a:xfrm>
          <a:prstGeom prst="rect">
            <a:avLst/>
          </a:prstGeom>
        </p:spPr>
        <p:txBody>
          <a:bodyPr anchor="t" rtlCol="false" tIns="0" lIns="0" bIns="0" rIns="0">
            <a:spAutoFit/>
          </a:bodyPr>
          <a:lstStyle/>
          <a:p>
            <a:pPr>
              <a:lnSpc>
                <a:spcPts val="3669"/>
              </a:lnSpc>
            </a:pPr>
            <a:r>
              <a:rPr lang="en-US" sz="2621">
                <a:solidFill>
                  <a:srgbClr val="2A2E3A"/>
                </a:solidFill>
                <a:latin typeface="Helios"/>
              </a:rPr>
              <a:t>Smart way to Learn and Grow </a:t>
            </a:r>
          </a:p>
        </p:txBody>
      </p:sp>
      <p:sp>
        <p:nvSpPr>
          <p:cNvPr name="Freeform 10" id="10"/>
          <p:cNvSpPr/>
          <p:nvPr/>
        </p:nvSpPr>
        <p:spPr>
          <a:xfrm flipH="false" flipV="false" rot="0">
            <a:off x="16526188" y="8936182"/>
            <a:ext cx="1466225" cy="1484553"/>
          </a:xfrm>
          <a:custGeom>
            <a:avLst/>
            <a:gdLst/>
            <a:ahLst/>
            <a:cxnLst/>
            <a:rect r="r" b="b" t="t" l="l"/>
            <a:pathLst>
              <a:path h="1484553" w="1466225">
                <a:moveTo>
                  <a:pt x="0" y="0"/>
                </a:moveTo>
                <a:lnTo>
                  <a:pt x="1466224" y="0"/>
                </a:lnTo>
                <a:lnTo>
                  <a:pt x="1466224" y="1484553"/>
                </a:lnTo>
                <a:lnTo>
                  <a:pt x="0" y="1484553"/>
                </a:lnTo>
                <a:lnTo>
                  <a:pt x="0" y="0"/>
                </a:lnTo>
                <a:close/>
              </a:path>
            </a:pathLst>
          </a:custGeom>
          <a:blipFill>
            <a:blip r:embed="rId3"/>
            <a:stretch>
              <a:fillRect l="0" t="0" r="0" b="0"/>
            </a:stretch>
          </a:blipFill>
        </p:spPr>
      </p:sp>
      <p:grpSp>
        <p:nvGrpSpPr>
          <p:cNvPr name="Group 11" id="11"/>
          <p:cNvGrpSpPr>
            <a:grpSpLocks noChangeAspect="true"/>
          </p:cNvGrpSpPr>
          <p:nvPr/>
        </p:nvGrpSpPr>
        <p:grpSpPr>
          <a:xfrm rot="0">
            <a:off x="16251376" y="249269"/>
            <a:ext cx="1625915" cy="1625909"/>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7922" r="0" b="-773"/>
              </a:stretch>
            </a:blipFill>
          </p:spPr>
        </p:sp>
      </p:grpSp>
      <p:sp>
        <p:nvSpPr>
          <p:cNvPr name="TextBox 13" id="13"/>
          <p:cNvSpPr txBox="true"/>
          <p:nvPr/>
        </p:nvSpPr>
        <p:spPr>
          <a:xfrm rot="0">
            <a:off x="5164004" y="3369262"/>
            <a:ext cx="2046446" cy="1121458"/>
          </a:xfrm>
          <a:prstGeom prst="rect">
            <a:avLst/>
          </a:prstGeom>
        </p:spPr>
        <p:txBody>
          <a:bodyPr anchor="t" rtlCol="false" tIns="0" lIns="0" bIns="0" rIns="0">
            <a:spAutoFit/>
          </a:bodyPr>
          <a:lstStyle/>
          <a:p>
            <a:pPr>
              <a:lnSpc>
                <a:spcPts val="8861"/>
              </a:lnSpc>
            </a:pPr>
            <a:r>
              <a:rPr lang="en-US" sz="6816">
                <a:solidFill>
                  <a:srgbClr val="718BAB"/>
                </a:solidFill>
                <a:latin typeface="Klein Bold"/>
              </a:rPr>
              <a:t>and </a:t>
            </a:r>
          </a:p>
        </p:txBody>
      </p:sp>
      <p:sp>
        <p:nvSpPr>
          <p:cNvPr name="TextBox 14" id="14"/>
          <p:cNvSpPr txBox="true"/>
          <p:nvPr/>
        </p:nvSpPr>
        <p:spPr>
          <a:xfrm rot="0">
            <a:off x="11674187" y="7201410"/>
            <a:ext cx="5585113" cy="1819910"/>
          </a:xfrm>
          <a:prstGeom prst="rect">
            <a:avLst/>
          </a:prstGeom>
        </p:spPr>
        <p:txBody>
          <a:bodyPr anchor="t" rtlCol="false" tIns="0" lIns="0" bIns="0" rIns="0">
            <a:spAutoFit/>
          </a:bodyPr>
          <a:lstStyle/>
          <a:p>
            <a:pPr>
              <a:lnSpc>
                <a:spcPts val="3639"/>
              </a:lnSpc>
            </a:pPr>
            <a:r>
              <a:rPr lang="en-US" sz="2599">
                <a:solidFill>
                  <a:srgbClr val="2A2E3A"/>
                </a:solidFill>
                <a:latin typeface="Helios"/>
              </a:rPr>
              <a:t> </a:t>
            </a:r>
          </a:p>
          <a:p>
            <a:pPr>
              <a:lnSpc>
                <a:spcPts val="3639"/>
              </a:lnSpc>
            </a:pPr>
            <a:r>
              <a:rPr lang="en-US" sz="2599">
                <a:solidFill>
                  <a:srgbClr val="2A2E3A"/>
                </a:solidFill>
                <a:latin typeface="Helios"/>
              </a:rPr>
              <a:t>- Bootstrap for responsive design. </a:t>
            </a:r>
          </a:p>
          <a:p>
            <a:pPr>
              <a:lnSpc>
                <a:spcPts val="3639"/>
              </a:lnSpc>
            </a:pPr>
            <a:r>
              <a:rPr lang="en-US" sz="2599">
                <a:solidFill>
                  <a:srgbClr val="2A2E3A"/>
                </a:solidFill>
                <a:latin typeface="Helios"/>
              </a:rPr>
              <a:t>- Font Awesome for icons. </a:t>
            </a:r>
          </a:p>
          <a:p>
            <a:pPr marL="0" indent="0" lvl="0">
              <a:lnSpc>
                <a:spcPts val="3639"/>
              </a:lnSpc>
              <a:spcBef>
                <a:spcPct val="0"/>
              </a:spcBef>
            </a:pPr>
            <a:r>
              <a:rPr lang="en-US" sz="2599">
                <a:solidFill>
                  <a:srgbClr val="2A2E3A"/>
                </a:solidFill>
                <a:latin typeface="Helios"/>
              </a:rPr>
              <a:t>- AOS for animations. </a:t>
            </a:r>
          </a:p>
        </p:txBody>
      </p:sp>
      <p:sp>
        <p:nvSpPr>
          <p:cNvPr name="TextBox 15" id="15"/>
          <p:cNvSpPr txBox="true"/>
          <p:nvPr/>
        </p:nvSpPr>
        <p:spPr>
          <a:xfrm rot="0">
            <a:off x="750235" y="6636673"/>
            <a:ext cx="6077529" cy="621887"/>
          </a:xfrm>
          <a:prstGeom prst="rect">
            <a:avLst/>
          </a:prstGeom>
        </p:spPr>
        <p:txBody>
          <a:bodyPr anchor="t" rtlCol="false" tIns="0" lIns="0" bIns="0" rIns="0">
            <a:spAutoFit/>
          </a:bodyPr>
          <a:lstStyle/>
          <a:p>
            <a:pPr marL="0" indent="0" lvl="0">
              <a:lnSpc>
                <a:spcPts val="4962"/>
              </a:lnSpc>
              <a:spcBef>
                <a:spcPct val="0"/>
              </a:spcBef>
            </a:pPr>
            <a:r>
              <a:rPr lang="en-US" sz="4135">
                <a:solidFill>
                  <a:srgbClr val="2A2E3A"/>
                </a:solidFill>
                <a:latin typeface="Klein Bold"/>
                <a:ea typeface="Klein Bold"/>
              </a:rPr>
              <a:t>  ➢ Tools :-</a:t>
            </a:r>
          </a:p>
        </p:txBody>
      </p:sp>
      <p:sp>
        <p:nvSpPr>
          <p:cNvPr name="TextBox 16" id="16"/>
          <p:cNvSpPr txBox="true"/>
          <p:nvPr/>
        </p:nvSpPr>
        <p:spPr>
          <a:xfrm rot="0">
            <a:off x="504027" y="4539909"/>
            <a:ext cx="6569944" cy="1121458"/>
          </a:xfrm>
          <a:prstGeom prst="rect">
            <a:avLst/>
          </a:prstGeom>
        </p:spPr>
        <p:txBody>
          <a:bodyPr anchor="t" rtlCol="false" tIns="0" lIns="0" bIns="0" rIns="0">
            <a:spAutoFit/>
          </a:bodyPr>
          <a:lstStyle/>
          <a:p>
            <a:pPr>
              <a:lnSpc>
                <a:spcPts val="8861"/>
              </a:lnSpc>
            </a:pPr>
            <a:r>
              <a:rPr lang="en-US" sz="6816">
                <a:solidFill>
                  <a:srgbClr val="718BAB"/>
                </a:solidFill>
                <a:latin typeface="Klein Bold"/>
              </a:rPr>
              <a:t>Software used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24312" y="2946506"/>
            <a:ext cx="5845264" cy="5816038"/>
          </a:xfrm>
          <a:custGeom>
            <a:avLst/>
            <a:gdLst/>
            <a:ahLst/>
            <a:cxnLst/>
            <a:rect r="r" b="b" t="t" l="l"/>
            <a:pathLst>
              <a:path h="5816038" w="5845264">
                <a:moveTo>
                  <a:pt x="0" y="0"/>
                </a:moveTo>
                <a:lnTo>
                  <a:pt x="5845264" y="0"/>
                </a:lnTo>
                <a:lnTo>
                  <a:pt x="5845264" y="5816038"/>
                </a:lnTo>
                <a:lnTo>
                  <a:pt x="0" y="5816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93299" y="5200095"/>
            <a:ext cx="1203005" cy="1206020"/>
          </a:xfrm>
          <a:custGeom>
            <a:avLst/>
            <a:gdLst/>
            <a:ahLst/>
            <a:cxnLst/>
            <a:rect r="r" b="b" t="t" l="l"/>
            <a:pathLst>
              <a:path h="1206020" w="1203005">
                <a:moveTo>
                  <a:pt x="0" y="0"/>
                </a:moveTo>
                <a:lnTo>
                  <a:pt x="1203005" y="0"/>
                </a:lnTo>
                <a:lnTo>
                  <a:pt x="1203005" y="1206020"/>
                </a:lnTo>
                <a:lnTo>
                  <a:pt x="0" y="12060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315095" y="3597120"/>
            <a:ext cx="1236993" cy="1057629"/>
          </a:xfrm>
          <a:custGeom>
            <a:avLst/>
            <a:gdLst/>
            <a:ahLst/>
            <a:cxnLst/>
            <a:rect r="r" b="b" t="t" l="l"/>
            <a:pathLst>
              <a:path h="1057629" w="1236993">
                <a:moveTo>
                  <a:pt x="0" y="0"/>
                </a:moveTo>
                <a:lnTo>
                  <a:pt x="1236993" y="0"/>
                </a:lnTo>
                <a:lnTo>
                  <a:pt x="1236993" y="1057629"/>
                </a:lnTo>
                <a:lnTo>
                  <a:pt x="0" y="10576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144000" y="5435776"/>
            <a:ext cx="1446877" cy="1108670"/>
          </a:xfrm>
          <a:custGeom>
            <a:avLst/>
            <a:gdLst/>
            <a:ahLst/>
            <a:cxnLst/>
            <a:rect r="r" b="b" t="t" l="l"/>
            <a:pathLst>
              <a:path h="1108670" w="1446877">
                <a:moveTo>
                  <a:pt x="0" y="0"/>
                </a:moveTo>
                <a:lnTo>
                  <a:pt x="1446877" y="0"/>
                </a:lnTo>
                <a:lnTo>
                  <a:pt x="1446877" y="1108670"/>
                </a:lnTo>
                <a:lnTo>
                  <a:pt x="0" y="1108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062066" y="7263708"/>
            <a:ext cx="1144586" cy="1241661"/>
          </a:xfrm>
          <a:custGeom>
            <a:avLst/>
            <a:gdLst/>
            <a:ahLst/>
            <a:cxnLst/>
            <a:rect r="r" b="b" t="t" l="l"/>
            <a:pathLst>
              <a:path h="1241661" w="1144586">
                <a:moveTo>
                  <a:pt x="0" y="0"/>
                </a:moveTo>
                <a:lnTo>
                  <a:pt x="1144586" y="0"/>
                </a:lnTo>
                <a:lnTo>
                  <a:pt x="1144586" y="1241661"/>
                </a:lnTo>
                <a:lnTo>
                  <a:pt x="0" y="12416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3025044" y="6123201"/>
            <a:ext cx="1361691" cy="1145523"/>
          </a:xfrm>
          <a:custGeom>
            <a:avLst/>
            <a:gdLst/>
            <a:ahLst/>
            <a:cxnLst/>
            <a:rect r="r" b="b" t="t" l="l"/>
            <a:pathLst>
              <a:path h="1145523" w="1361691">
                <a:moveTo>
                  <a:pt x="0" y="0"/>
                </a:moveTo>
                <a:lnTo>
                  <a:pt x="1361691" y="0"/>
                </a:lnTo>
                <a:lnTo>
                  <a:pt x="1361691" y="1145523"/>
                </a:lnTo>
                <a:lnTo>
                  <a:pt x="0" y="1145523"/>
                </a:lnTo>
                <a:lnTo>
                  <a:pt x="0" y="0"/>
                </a:lnTo>
                <a:close/>
              </a:path>
            </a:pathLst>
          </a:custGeom>
          <a:blipFill>
            <a:blip r:embed="rId12"/>
            <a:stretch>
              <a:fillRect l="0" t="0" r="0" b="0"/>
            </a:stretch>
          </a:blipFill>
        </p:spPr>
      </p:sp>
      <p:sp>
        <p:nvSpPr>
          <p:cNvPr name="Freeform 8" id="8"/>
          <p:cNvSpPr/>
          <p:nvPr/>
        </p:nvSpPr>
        <p:spPr>
          <a:xfrm flipH="false" flipV="false" rot="0">
            <a:off x="12689856" y="3904662"/>
            <a:ext cx="1016033" cy="1009683"/>
          </a:xfrm>
          <a:custGeom>
            <a:avLst/>
            <a:gdLst/>
            <a:ahLst/>
            <a:cxnLst/>
            <a:rect r="r" b="b" t="t" l="l"/>
            <a:pathLst>
              <a:path h="1009683" w="1016033">
                <a:moveTo>
                  <a:pt x="0" y="0"/>
                </a:moveTo>
                <a:lnTo>
                  <a:pt x="1016034" y="0"/>
                </a:lnTo>
                <a:lnTo>
                  <a:pt x="1016034" y="1009683"/>
                </a:lnTo>
                <a:lnTo>
                  <a:pt x="0" y="1009683"/>
                </a:lnTo>
                <a:lnTo>
                  <a:pt x="0" y="0"/>
                </a:lnTo>
                <a:close/>
              </a:path>
            </a:pathLst>
          </a:custGeom>
          <a:blipFill>
            <a:blip r:embed="rId13"/>
            <a:stretch>
              <a:fillRect l="0" t="0" r="0" b="0"/>
            </a:stretch>
          </a:blipFill>
        </p:spPr>
      </p:sp>
      <p:sp>
        <p:nvSpPr>
          <p:cNvPr name="TextBox 9" id="9"/>
          <p:cNvSpPr txBox="true"/>
          <p:nvPr/>
        </p:nvSpPr>
        <p:spPr>
          <a:xfrm rot="0">
            <a:off x="7061548" y="3622532"/>
            <a:ext cx="2214987" cy="945555"/>
          </a:xfrm>
          <a:prstGeom prst="rect">
            <a:avLst/>
          </a:prstGeom>
        </p:spPr>
        <p:txBody>
          <a:bodyPr anchor="t" rtlCol="false" tIns="0" lIns="0" bIns="0" rIns="0">
            <a:spAutoFit/>
          </a:bodyPr>
          <a:lstStyle/>
          <a:p>
            <a:pPr algn="r" marL="0" indent="0" lvl="0">
              <a:lnSpc>
                <a:spcPts val="3825"/>
              </a:lnSpc>
            </a:pPr>
            <a:r>
              <a:rPr lang="en-US" sz="2732" spc="106">
                <a:solidFill>
                  <a:srgbClr val="191919"/>
                </a:solidFill>
                <a:latin typeface="Aileron Bold"/>
              </a:rPr>
              <a:t>Find the scope </a:t>
            </a:r>
          </a:p>
        </p:txBody>
      </p:sp>
      <p:sp>
        <p:nvSpPr>
          <p:cNvPr name="TextBox 10" id="10"/>
          <p:cNvSpPr txBox="true"/>
          <p:nvPr/>
        </p:nvSpPr>
        <p:spPr>
          <a:xfrm rot="0">
            <a:off x="11181457" y="4738193"/>
            <a:ext cx="1426689" cy="405307"/>
          </a:xfrm>
          <a:prstGeom prst="rect">
            <a:avLst/>
          </a:prstGeom>
        </p:spPr>
        <p:txBody>
          <a:bodyPr anchor="t" rtlCol="false" tIns="0" lIns="0" bIns="0" rIns="0">
            <a:spAutoFit/>
          </a:bodyPr>
          <a:lstStyle/>
          <a:p>
            <a:pPr algn="r" marL="0" indent="0" lvl="0">
              <a:lnSpc>
                <a:spcPts val="3341"/>
              </a:lnSpc>
            </a:pPr>
            <a:r>
              <a:rPr lang="en-US" sz="2386" spc="93">
                <a:solidFill>
                  <a:srgbClr val="191919"/>
                </a:solidFill>
                <a:latin typeface="Aileron Bold"/>
              </a:rPr>
              <a:t>Identify  </a:t>
            </a:r>
          </a:p>
        </p:txBody>
      </p:sp>
      <p:sp>
        <p:nvSpPr>
          <p:cNvPr name="TextBox 11" id="11"/>
          <p:cNvSpPr txBox="true"/>
          <p:nvPr/>
        </p:nvSpPr>
        <p:spPr>
          <a:xfrm rot="0">
            <a:off x="11181457" y="6438920"/>
            <a:ext cx="1353469" cy="386950"/>
          </a:xfrm>
          <a:prstGeom prst="rect">
            <a:avLst/>
          </a:prstGeom>
        </p:spPr>
        <p:txBody>
          <a:bodyPr anchor="t" rtlCol="false" tIns="0" lIns="0" bIns="0" rIns="0">
            <a:spAutoFit/>
          </a:bodyPr>
          <a:lstStyle/>
          <a:p>
            <a:pPr algn="r" marL="0" indent="0" lvl="0">
              <a:lnSpc>
                <a:spcPts val="3169"/>
              </a:lnSpc>
            </a:pPr>
            <a:r>
              <a:rPr lang="en-US" sz="2264" spc="88">
                <a:solidFill>
                  <a:srgbClr val="191919"/>
                </a:solidFill>
                <a:latin typeface="Aileron Bold"/>
              </a:rPr>
              <a:t>the goal </a:t>
            </a:r>
          </a:p>
        </p:txBody>
      </p:sp>
      <p:sp>
        <p:nvSpPr>
          <p:cNvPr name="TextBox 12" id="12"/>
          <p:cNvSpPr txBox="true"/>
          <p:nvPr/>
        </p:nvSpPr>
        <p:spPr>
          <a:xfrm rot="0">
            <a:off x="6468299" y="6066051"/>
            <a:ext cx="2160738" cy="923796"/>
          </a:xfrm>
          <a:prstGeom prst="rect">
            <a:avLst/>
          </a:prstGeom>
        </p:spPr>
        <p:txBody>
          <a:bodyPr anchor="t" rtlCol="false" tIns="0" lIns="0" bIns="0" rIns="0">
            <a:spAutoFit/>
          </a:bodyPr>
          <a:lstStyle/>
          <a:p>
            <a:pPr algn="r" marL="0" indent="0" lvl="0">
              <a:lnSpc>
                <a:spcPts val="3731"/>
              </a:lnSpc>
            </a:pPr>
            <a:r>
              <a:rPr lang="en-US" sz="2665" spc="103">
                <a:solidFill>
                  <a:srgbClr val="191919"/>
                </a:solidFill>
                <a:latin typeface="Aileron Bold"/>
              </a:rPr>
              <a:t>Design the web page </a:t>
            </a:r>
          </a:p>
        </p:txBody>
      </p:sp>
      <p:sp>
        <p:nvSpPr>
          <p:cNvPr name="TextBox 13" id="13"/>
          <p:cNvSpPr txBox="true"/>
          <p:nvPr/>
        </p:nvSpPr>
        <p:spPr>
          <a:xfrm rot="0">
            <a:off x="9951397" y="8991144"/>
            <a:ext cx="4265643" cy="524861"/>
          </a:xfrm>
          <a:prstGeom prst="rect">
            <a:avLst/>
          </a:prstGeom>
        </p:spPr>
        <p:txBody>
          <a:bodyPr anchor="t" rtlCol="false" tIns="0" lIns="0" bIns="0" rIns="0">
            <a:spAutoFit/>
          </a:bodyPr>
          <a:lstStyle/>
          <a:p>
            <a:pPr algn="r" marL="0" indent="0" lvl="0">
              <a:lnSpc>
                <a:spcPts val="4369"/>
              </a:lnSpc>
            </a:pPr>
            <a:r>
              <a:rPr lang="en-US" sz="3120" spc="121">
                <a:solidFill>
                  <a:srgbClr val="191919"/>
                </a:solidFill>
                <a:latin typeface="Aileron Bold"/>
              </a:rPr>
              <a:t>Content creation </a:t>
            </a:r>
          </a:p>
        </p:txBody>
      </p:sp>
      <p:sp>
        <p:nvSpPr>
          <p:cNvPr name="TextBox 14" id="14"/>
          <p:cNvSpPr txBox="true"/>
          <p:nvPr/>
        </p:nvSpPr>
        <p:spPr>
          <a:xfrm rot="0">
            <a:off x="14217040" y="5959350"/>
            <a:ext cx="3175381" cy="997240"/>
          </a:xfrm>
          <a:prstGeom prst="rect">
            <a:avLst/>
          </a:prstGeom>
        </p:spPr>
        <p:txBody>
          <a:bodyPr anchor="t" rtlCol="false" tIns="0" lIns="0" bIns="0" rIns="0">
            <a:spAutoFit/>
          </a:bodyPr>
          <a:lstStyle/>
          <a:p>
            <a:pPr algn="r" marL="0" indent="0" lvl="0">
              <a:lnSpc>
                <a:spcPts val="4048"/>
              </a:lnSpc>
            </a:pPr>
            <a:r>
              <a:rPr lang="en-US" sz="2891" spc="112">
                <a:solidFill>
                  <a:srgbClr val="191919"/>
                </a:solidFill>
                <a:latin typeface="Aileron Bold"/>
              </a:rPr>
              <a:t>Develope the web page </a:t>
            </a:r>
          </a:p>
        </p:txBody>
      </p:sp>
      <p:sp>
        <p:nvSpPr>
          <p:cNvPr name="TextBox 15" id="15"/>
          <p:cNvSpPr txBox="true"/>
          <p:nvPr/>
        </p:nvSpPr>
        <p:spPr>
          <a:xfrm rot="0">
            <a:off x="13773004" y="3259410"/>
            <a:ext cx="2478372" cy="951136"/>
          </a:xfrm>
          <a:prstGeom prst="rect">
            <a:avLst/>
          </a:prstGeom>
        </p:spPr>
        <p:txBody>
          <a:bodyPr anchor="t" rtlCol="false" tIns="0" lIns="0" bIns="0" rIns="0">
            <a:spAutoFit/>
          </a:bodyPr>
          <a:lstStyle/>
          <a:p>
            <a:pPr algn="r" marL="0" indent="0" lvl="0">
              <a:lnSpc>
                <a:spcPts val="3849"/>
              </a:lnSpc>
            </a:pPr>
            <a:r>
              <a:rPr lang="en-US" sz="2749" spc="107">
                <a:solidFill>
                  <a:srgbClr val="191919"/>
                </a:solidFill>
                <a:latin typeface="Aileron Bold"/>
              </a:rPr>
              <a:t>launch the web page </a:t>
            </a:r>
          </a:p>
        </p:txBody>
      </p:sp>
      <p:sp>
        <p:nvSpPr>
          <p:cNvPr name="TextBox 16" id="16"/>
          <p:cNvSpPr txBox="true"/>
          <p:nvPr/>
        </p:nvSpPr>
        <p:spPr>
          <a:xfrm rot="0">
            <a:off x="460159" y="3633087"/>
            <a:ext cx="6601390" cy="1976649"/>
          </a:xfrm>
          <a:prstGeom prst="rect">
            <a:avLst/>
          </a:prstGeom>
        </p:spPr>
        <p:txBody>
          <a:bodyPr anchor="t" rtlCol="false" tIns="0" lIns="0" bIns="0" rIns="0">
            <a:spAutoFit/>
          </a:bodyPr>
          <a:lstStyle/>
          <a:p>
            <a:pPr>
              <a:lnSpc>
                <a:spcPts val="7842"/>
              </a:lnSpc>
            </a:pPr>
            <a:r>
              <a:rPr lang="en-US" sz="6032">
                <a:solidFill>
                  <a:srgbClr val="718BAB"/>
                </a:solidFill>
                <a:latin typeface="Klein Bold"/>
              </a:rPr>
              <a:t>DFD/FLOW CHART of the</a:t>
            </a:r>
          </a:p>
        </p:txBody>
      </p:sp>
      <p:sp>
        <p:nvSpPr>
          <p:cNvPr name="TextBox 17" id="17"/>
          <p:cNvSpPr txBox="true"/>
          <p:nvPr/>
        </p:nvSpPr>
        <p:spPr>
          <a:xfrm rot="0">
            <a:off x="-2533540" y="5587657"/>
            <a:ext cx="5067079" cy="956789"/>
          </a:xfrm>
          <a:prstGeom prst="rect">
            <a:avLst/>
          </a:prstGeom>
        </p:spPr>
        <p:txBody>
          <a:bodyPr anchor="t" rtlCol="false" tIns="0" lIns="0" bIns="0" rIns="0">
            <a:spAutoFit/>
          </a:bodyPr>
          <a:lstStyle/>
          <a:p>
            <a:pPr algn="r" marL="0" indent="0" lvl="0">
              <a:lnSpc>
                <a:spcPts val="7870"/>
              </a:lnSpc>
            </a:pPr>
            <a:r>
              <a:rPr lang="en-US" sz="5621" spc="219">
                <a:solidFill>
                  <a:srgbClr val="191919"/>
                </a:solidFill>
                <a:latin typeface="Aileron Bold"/>
              </a:rPr>
              <a:t>Study</a:t>
            </a:r>
          </a:p>
        </p:txBody>
      </p:sp>
      <p:sp>
        <p:nvSpPr>
          <p:cNvPr name="TextBox 18" id="18"/>
          <p:cNvSpPr txBox="true"/>
          <p:nvPr/>
        </p:nvSpPr>
        <p:spPr>
          <a:xfrm rot="0">
            <a:off x="2005838" y="716804"/>
            <a:ext cx="3478541" cy="690840"/>
          </a:xfrm>
          <a:prstGeom prst="rect">
            <a:avLst/>
          </a:prstGeom>
        </p:spPr>
        <p:txBody>
          <a:bodyPr anchor="t" rtlCol="false" tIns="0" lIns="0" bIns="0" rIns="0">
            <a:spAutoFit/>
          </a:bodyPr>
          <a:lstStyle/>
          <a:p>
            <a:pPr>
              <a:lnSpc>
                <a:spcPts val="5454"/>
              </a:lnSpc>
            </a:pPr>
            <a:r>
              <a:rPr lang="en-US" sz="4545">
                <a:solidFill>
                  <a:srgbClr val="718BAB"/>
                </a:solidFill>
                <a:latin typeface="Pacifico"/>
              </a:rPr>
              <a:t>QUELLIFY </a:t>
            </a:r>
          </a:p>
        </p:txBody>
      </p:sp>
      <p:sp>
        <p:nvSpPr>
          <p:cNvPr name="Freeform 19" id="19"/>
          <p:cNvSpPr/>
          <p:nvPr/>
        </p:nvSpPr>
        <p:spPr>
          <a:xfrm flipH="false" flipV="false" rot="0">
            <a:off x="0" y="0"/>
            <a:ext cx="2005838" cy="2011201"/>
          </a:xfrm>
          <a:custGeom>
            <a:avLst/>
            <a:gdLst/>
            <a:ahLst/>
            <a:cxnLst/>
            <a:rect r="r" b="b" t="t" l="l"/>
            <a:pathLst>
              <a:path h="2011201" w="2005838">
                <a:moveTo>
                  <a:pt x="0" y="0"/>
                </a:moveTo>
                <a:lnTo>
                  <a:pt x="2005838" y="0"/>
                </a:lnTo>
                <a:lnTo>
                  <a:pt x="2005838" y="2011201"/>
                </a:lnTo>
                <a:lnTo>
                  <a:pt x="0" y="2011201"/>
                </a:lnTo>
                <a:lnTo>
                  <a:pt x="0" y="0"/>
                </a:lnTo>
                <a:close/>
              </a:path>
            </a:pathLst>
          </a:custGeom>
          <a:blipFill>
            <a:blip r:embed="rId14"/>
            <a:stretch>
              <a:fillRect l="0" t="0" r="0" b="0"/>
            </a:stretch>
          </a:blipFill>
        </p:spPr>
      </p:sp>
      <p:sp>
        <p:nvSpPr>
          <p:cNvPr name="TextBox 20" id="20"/>
          <p:cNvSpPr txBox="true"/>
          <p:nvPr/>
        </p:nvSpPr>
        <p:spPr>
          <a:xfrm rot="0">
            <a:off x="2604049" y="1400248"/>
            <a:ext cx="6450509" cy="441407"/>
          </a:xfrm>
          <a:prstGeom prst="rect">
            <a:avLst/>
          </a:prstGeom>
        </p:spPr>
        <p:txBody>
          <a:bodyPr anchor="t" rtlCol="false" tIns="0" lIns="0" bIns="0" rIns="0">
            <a:spAutoFit/>
          </a:bodyPr>
          <a:lstStyle/>
          <a:p>
            <a:pPr>
              <a:lnSpc>
                <a:spcPts val="3669"/>
              </a:lnSpc>
            </a:pPr>
            <a:r>
              <a:rPr lang="en-US" sz="2621">
                <a:solidFill>
                  <a:srgbClr val="2A2E3A"/>
                </a:solidFill>
                <a:latin typeface="Helios"/>
              </a:rPr>
              <a:t>Smart way to Learn and Grow </a:t>
            </a:r>
          </a:p>
        </p:txBody>
      </p:sp>
      <p:grpSp>
        <p:nvGrpSpPr>
          <p:cNvPr name="Group 21" id="21"/>
          <p:cNvGrpSpPr>
            <a:grpSpLocks noChangeAspect="true"/>
          </p:cNvGrpSpPr>
          <p:nvPr/>
        </p:nvGrpSpPr>
        <p:grpSpPr>
          <a:xfrm rot="0">
            <a:off x="16251376" y="249269"/>
            <a:ext cx="1625915" cy="1625909"/>
            <a:chOff x="0" y="0"/>
            <a:chExt cx="6350000" cy="6349975"/>
          </a:xfrm>
        </p:grpSpPr>
        <p:sp>
          <p:nvSpPr>
            <p:cNvPr name="Freeform 22" id="2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5"/>
              <a:stretch>
                <a:fillRect l="0" t="-7922" r="0" b="-773"/>
              </a:stretch>
            </a:blipFill>
          </p:spPr>
        </p:sp>
      </p:grpSp>
      <p:sp>
        <p:nvSpPr>
          <p:cNvPr name="Freeform 23" id="23"/>
          <p:cNvSpPr/>
          <p:nvPr/>
        </p:nvSpPr>
        <p:spPr>
          <a:xfrm flipH="false" flipV="false" rot="0">
            <a:off x="16444735" y="9100675"/>
            <a:ext cx="1466225" cy="1484553"/>
          </a:xfrm>
          <a:custGeom>
            <a:avLst/>
            <a:gdLst/>
            <a:ahLst/>
            <a:cxnLst/>
            <a:rect r="r" b="b" t="t" l="l"/>
            <a:pathLst>
              <a:path h="1484553" w="1466225">
                <a:moveTo>
                  <a:pt x="0" y="0"/>
                </a:moveTo>
                <a:lnTo>
                  <a:pt x="1466225" y="0"/>
                </a:lnTo>
                <a:lnTo>
                  <a:pt x="1466225" y="1484553"/>
                </a:lnTo>
                <a:lnTo>
                  <a:pt x="0" y="1484553"/>
                </a:lnTo>
                <a:lnTo>
                  <a:pt x="0" y="0"/>
                </a:lnTo>
                <a:close/>
              </a:path>
            </a:pathLst>
          </a:custGeom>
          <a:blipFill>
            <a:blip r:embed="rId16"/>
            <a:stretch>
              <a:fillRect l="0" t="0" r="0" b="0"/>
            </a:stretch>
          </a:blipFill>
        </p:spPr>
      </p:sp>
      <p:sp>
        <p:nvSpPr>
          <p:cNvPr name="TextBox 24" id="24"/>
          <p:cNvSpPr txBox="true"/>
          <p:nvPr/>
        </p:nvSpPr>
        <p:spPr>
          <a:xfrm rot="0">
            <a:off x="535599" y="7216083"/>
            <a:ext cx="5293705" cy="1362138"/>
          </a:xfrm>
          <a:prstGeom prst="rect">
            <a:avLst/>
          </a:prstGeom>
        </p:spPr>
        <p:txBody>
          <a:bodyPr anchor="t" rtlCol="false" tIns="0" lIns="0" bIns="0" rIns="0">
            <a:spAutoFit/>
          </a:bodyPr>
          <a:lstStyle/>
          <a:p>
            <a:pPr>
              <a:lnSpc>
                <a:spcPts val="3669"/>
              </a:lnSpc>
            </a:pPr>
            <a:r>
              <a:rPr lang="en-US" sz="2621">
                <a:solidFill>
                  <a:srgbClr val="2A2E3A"/>
                </a:solidFill>
                <a:latin typeface="Helios"/>
              </a:rPr>
              <a:t>"Flowchart outlining the systematic development of our project, step by step."</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961208" y="3045798"/>
            <a:ext cx="5197732" cy="955739"/>
          </a:xfrm>
          <a:prstGeom prst="rect">
            <a:avLst/>
          </a:prstGeom>
        </p:spPr>
        <p:txBody>
          <a:bodyPr anchor="t" rtlCol="false" tIns="0" lIns="0" bIns="0" rIns="0">
            <a:spAutoFit/>
          </a:bodyPr>
          <a:lstStyle/>
          <a:p>
            <a:pPr>
              <a:lnSpc>
                <a:spcPts val="7606"/>
              </a:lnSpc>
            </a:pPr>
            <a:r>
              <a:rPr lang="en-US" sz="5851">
                <a:solidFill>
                  <a:srgbClr val="2A2E3A"/>
                </a:solidFill>
                <a:latin typeface="Klein Bold"/>
              </a:rPr>
              <a:t>References </a:t>
            </a:r>
          </a:p>
        </p:txBody>
      </p:sp>
      <p:sp>
        <p:nvSpPr>
          <p:cNvPr name="Freeform 3" id="3"/>
          <p:cNvSpPr/>
          <p:nvPr/>
        </p:nvSpPr>
        <p:spPr>
          <a:xfrm flipH="false" flipV="false" rot="0">
            <a:off x="1028700" y="8999755"/>
            <a:ext cx="414910" cy="414910"/>
          </a:xfrm>
          <a:custGeom>
            <a:avLst/>
            <a:gdLst/>
            <a:ahLst/>
            <a:cxnLst/>
            <a:rect r="r" b="b" t="t" l="l"/>
            <a:pathLst>
              <a:path h="414910" w="414910">
                <a:moveTo>
                  <a:pt x="0" y="0"/>
                </a:moveTo>
                <a:lnTo>
                  <a:pt x="414910" y="0"/>
                </a:lnTo>
                <a:lnTo>
                  <a:pt x="414910" y="414910"/>
                </a:lnTo>
                <a:lnTo>
                  <a:pt x="0" y="4149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005838" y="8966355"/>
            <a:ext cx="6554236" cy="448310"/>
          </a:xfrm>
          <a:prstGeom prst="rect">
            <a:avLst/>
          </a:prstGeom>
        </p:spPr>
        <p:txBody>
          <a:bodyPr anchor="t" rtlCol="false" tIns="0" lIns="0" bIns="0" rIns="0">
            <a:spAutoFit/>
          </a:bodyPr>
          <a:lstStyle/>
          <a:p>
            <a:pPr marL="0" indent="0" lvl="0">
              <a:lnSpc>
                <a:spcPts val="3639"/>
              </a:lnSpc>
              <a:spcBef>
                <a:spcPct val="0"/>
              </a:spcBef>
            </a:pPr>
            <a:r>
              <a:rPr lang="en-US" sz="2599">
                <a:solidFill>
                  <a:srgbClr val="2A2E3A"/>
                </a:solidFill>
                <a:latin typeface="Helios"/>
              </a:rPr>
              <a:t>Font Awesome</a:t>
            </a:r>
          </a:p>
        </p:txBody>
      </p:sp>
      <p:sp>
        <p:nvSpPr>
          <p:cNvPr name="Freeform 5" id="5"/>
          <p:cNvSpPr/>
          <p:nvPr/>
        </p:nvSpPr>
        <p:spPr>
          <a:xfrm flipH="false" flipV="false" rot="0">
            <a:off x="1028700" y="5272355"/>
            <a:ext cx="414910" cy="414910"/>
          </a:xfrm>
          <a:custGeom>
            <a:avLst/>
            <a:gdLst/>
            <a:ahLst/>
            <a:cxnLst/>
            <a:rect r="r" b="b" t="t" l="l"/>
            <a:pathLst>
              <a:path h="414910" w="414910">
                <a:moveTo>
                  <a:pt x="0" y="0"/>
                </a:moveTo>
                <a:lnTo>
                  <a:pt x="414910" y="0"/>
                </a:lnTo>
                <a:lnTo>
                  <a:pt x="414910" y="414910"/>
                </a:lnTo>
                <a:lnTo>
                  <a:pt x="0" y="4149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005838" y="5238954"/>
            <a:ext cx="2494721" cy="448310"/>
          </a:xfrm>
          <a:prstGeom prst="rect">
            <a:avLst/>
          </a:prstGeom>
        </p:spPr>
        <p:txBody>
          <a:bodyPr anchor="t" rtlCol="false" tIns="0" lIns="0" bIns="0" rIns="0">
            <a:spAutoFit/>
          </a:bodyPr>
          <a:lstStyle/>
          <a:p>
            <a:pPr marL="0" indent="0" lvl="0">
              <a:lnSpc>
                <a:spcPts val="3639"/>
              </a:lnSpc>
              <a:spcBef>
                <a:spcPct val="0"/>
              </a:spcBef>
            </a:pPr>
            <a:r>
              <a:rPr lang="en-US" sz="2599">
                <a:solidFill>
                  <a:srgbClr val="2A2E3A"/>
                </a:solidFill>
                <a:latin typeface="Helios"/>
              </a:rPr>
              <a:t> Pallets Projects</a:t>
            </a:r>
          </a:p>
        </p:txBody>
      </p:sp>
      <p:sp>
        <p:nvSpPr>
          <p:cNvPr name="Freeform 7" id="7"/>
          <p:cNvSpPr/>
          <p:nvPr/>
        </p:nvSpPr>
        <p:spPr>
          <a:xfrm flipH="false" flipV="false" rot="0">
            <a:off x="1028700" y="6430215"/>
            <a:ext cx="414910" cy="414910"/>
          </a:xfrm>
          <a:custGeom>
            <a:avLst/>
            <a:gdLst/>
            <a:ahLst/>
            <a:cxnLst/>
            <a:rect r="r" b="b" t="t" l="l"/>
            <a:pathLst>
              <a:path h="414910" w="414910">
                <a:moveTo>
                  <a:pt x="0" y="0"/>
                </a:moveTo>
                <a:lnTo>
                  <a:pt x="414910" y="0"/>
                </a:lnTo>
                <a:lnTo>
                  <a:pt x="414910" y="414909"/>
                </a:lnTo>
                <a:lnTo>
                  <a:pt x="0" y="4149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2005838" y="6373065"/>
            <a:ext cx="6554236" cy="448310"/>
          </a:xfrm>
          <a:prstGeom prst="rect">
            <a:avLst/>
          </a:prstGeom>
        </p:spPr>
        <p:txBody>
          <a:bodyPr anchor="t" rtlCol="false" tIns="0" lIns="0" bIns="0" rIns="0">
            <a:spAutoFit/>
          </a:bodyPr>
          <a:lstStyle/>
          <a:p>
            <a:pPr marL="0" indent="0" lvl="0">
              <a:lnSpc>
                <a:spcPts val="3639"/>
              </a:lnSpc>
              <a:spcBef>
                <a:spcPct val="0"/>
              </a:spcBef>
            </a:pPr>
            <a:r>
              <a:rPr lang="en-US" sz="2599">
                <a:solidFill>
                  <a:srgbClr val="2A2E3A"/>
                </a:solidFill>
                <a:latin typeface="Helios"/>
              </a:rPr>
              <a:t>MongoDB</a:t>
            </a:r>
          </a:p>
        </p:txBody>
      </p:sp>
      <p:sp>
        <p:nvSpPr>
          <p:cNvPr name="Freeform 9" id="9"/>
          <p:cNvSpPr/>
          <p:nvPr/>
        </p:nvSpPr>
        <p:spPr>
          <a:xfrm flipH="false" flipV="false" rot="0">
            <a:off x="1002919" y="7769506"/>
            <a:ext cx="414910" cy="414910"/>
          </a:xfrm>
          <a:custGeom>
            <a:avLst/>
            <a:gdLst/>
            <a:ahLst/>
            <a:cxnLst/>
            <a:rect r="r" b="b" t="t" l="l"/>
            <a:pathLst>
              <a:path h="414910" w="414910">
                <a:moveTo>
                  <a:pt x="0" y="0"/>
                </a:moveTo>
                <a:lnTo>
                  <a:pt x="414910" y="0"/>
                </a:lnTo>
                <a:lnTo>
                  <a:pt x="414910" y="414909"/>
                </a:lnTo>
                <a:lnTo>
                  <a:pt x="0" y="4149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005838" y="7736105"/>
            <a:ext cx="6554236" cy="448310"/>
          </a:xfrm>
          <a:prstGeom prst="rect">
            <a:avLst/>
          </a:prstGeom>
        </p:spPr>
        <p:txBody>
          <a:bodyPr anchor="t" rtlCol="false" tIns="0" lIns="0" bIns="0" rIns="0">
            <a:spAutoFit/>
          </a:bodyPr>
          <a:lstStyle/>
          <a:p>
            <a:pPr marL="0" indent="0" lvl="0">
              <a:lnSpc>
                <a:spcPts val="3639"/>
              </a:lnSpc>
              <a:spcBef>
                <a:spcPct val="0"/>
              </a:spcBef>
            </a:pPr>
            <a:r>
              <a:rPr lang="en-US" sz="2599">
                <a:solidFill>
                  <a:srgbClr val="2A2E3A"/>
                </a:solidFill>
                <a:latin typeface="Helios"/>
              </a:rPr>
              <a:t>Bootstrap</a:t>
            </a:r>
          </a:p>
        </p:txBody>
      </p:sp>
      <p:sp>
        <p:nvSpPr>
          <p:cNvPr name="Freeform 11" id="11"/>
          <p:cNvSpPr/>
          <p:nvPr/>
        </p:nvSpPr>
        <p:spPr>
          <a:xfrm flipH="false" flipV="false" rot="0">
            <a:off x="0" y="0"/>
            <a:ext cx="2005838" cy="2011201"/>
          </a:xfrm>
          <a:custGeom>
            <a:avLst/>
            <a:gdLst/>
            <a:ahLst/>
            <a:cxnLst/>
            <a:rect r="r" b="b" t="t" l="l"/>
            <a:pathLst>
              <a:path h="2011201" w="2005838">
                <a:moveTo>
                  <a:pt x="0" y="0"/>
                </a:moveTo>
                <a:lnTo>
                  <a:pt x="2005838" y="0"/>
                </a:lnTo>
                <a:lnTo>
                  <a:pt x="2005838" y="2011201"/>
                </a:lnTo>
                <a:lnTo>
                  <a:pt x="0" y="2011201"/>
                </a:lnTo>
                <a:lnTo>
                  <a:pt x="0" y="0"/>
                </a:lnTo>
                <a:close/>
              </a:path>
            </a:pathLst>
          </a:custGeom>
          <a:blipFill>
            <a:blip r:embed="rId4"/>
            <a:stretch>
              <a:fillRect l="0" t="0" r="0" b="0"/>
            </a:stretch>
          </a:blipFill>
        </p:spPr>
      </p:sp>
      <p:sp>
        <p:nvSpPr>
          <p:cNvPr name="TextBox 12" id="12"/>
          <p:cNvSpPr txBox="true"/>
          <p:nvPr/>
        </p:nvSpPr>
        <p:spPr>
          <a:xfrm rot="0">
            <a:off x="2005838" y="716804"/>
            <a:ext cx="3631896" cy="690840"/>
          </a:xfrm>
          <a:prstGeom prst="rect">
            <a:avLst/>
          </a:prstGeom>
        </p:spPr>
        <p:txBody>
          <a:bodyPr anchor="t" rtlCol="false" tIns="0" lIns="0" bIns="0" rIns="0">
            <a:spAutoFit/>
          </a:bodyPr>
          <a:lstStyle/>
          <a:p>
            <a:pPr>
              <a:lnSpc>
                <a:spcPts val="5454"/>
              </a:lnSpc>
            </a:pPr>
            <a:r>
              <a:rPr lang="en-US" sz="4545">
                <a:solidFill>
                  <a:srgbClr val="718BAB"/>
                </a:solidFill>
                <a:latin typeface="Pacifico"/>
              </a:rPr>
              <a:t>QUELLIFY </a:t>
            </a:r>
          </a:p>
        </p:txBody>
      </p:sp>
      <p:grpSp>
        <p:nvGrpSpPr>
          <p:cNvPr name="Group 13" id="13"/>
          <p:cNvGrpSpPr>
            <a:grpSpLocks noChangeAspect="true"/>
          </p:cNvGrpSpPr>
          <p:nvPr/>
        </p:nvGrpSpPr>
        <p:grpSpPr>
          <a:xfrm rot="0">
            <a:off x="16251376" y="249269"/>
            <a:ext cx="1625915" cy="1625909"/>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7922" r="0" b="-773"/>
              </a:stretch>
            </a:blipFill>
          </p:spPr>
        </p:sp>
      </p:grpSp>
      <p:sp>
        <p:nvSpPr>
          <p:cNvPr name="Freeform 15" id="15"/>
          <p:cNvSpPr/>
          <p:nvPr/>
        </p:nvSpPr>
        <p:spPr>
          <a:xfrm flipH="false" flipV="false" rot="0">
            <a:off x="16526188" y="9023505"/>
            <a:ext cx="1466225" cy="1484553"/>
          </a:xfrm>
          <a:custGeom>
            <a:avLst/>
            <a:gdLst/>
            <a:ahLst/>
            <a:cxnLst/>
            <a:rect r="r" b="b" t="t" l="l"/>
            <a:pathLst>
              <a:path h="1484553" w="1466225">
                <a:moveTo>
                  <a:pt x="0" y="0"/>
                </a:moveTo>
                <a:lnTo>
                  <a:pt x="1466224" y="0"/>
                </a:lnTo>
                <a:lnTo>
                  <a:pt x="1466224" y="1484552"/>
                </a:lnTo>
                <a:lnTo>
                  <a:pt x="0" y="1484552"/>
                </a:lnTo>
                <a:lnTo>
                  <a:pt x="0" y="0"/>
                </a:lnTo>
                <a:close/>
              </a:path>
            </a:pathLst>
          </a:custGeom>
          <a:blipFill>
            <a:blip r:embed="rId6"/>
            <a:stretch>
              <a:fillRect l="0" t="0" r="0" b="0"/>
            </a:stretch>
          </a:blipFill>
        </p:spPr>
      </p:sp>
      <p:sp>
        <p:nvSpPr>
          <p:cNvPr name="TextBox 16" id="16"/>
          <p:cNvSpPr txBox="true"/>
          <p:nvPr/>
        </p:nvSpPr>
        <p:spPr>
          <a:xfrm rot="0">
            <a:off x="2604049" y="1400248"/>
            <a:ext cx="6450509" cy="441407"/>
          </a:xfrm>
          <a:prstGeom prst="rect">
            <a:avLst/>
          </a:prstGeom>
        </p:spPr>
        <p:txBody>
          <a:bodyPr anchor="t" rtlCol="false" tIns="0" lIns="0" bIns="0" rIns="0">
            <a:spAutoFit/>
          </a:bodyPr>
          <a:lstStyle/>
          <a:p>
            <a:pPr>
              <a:lnSpc>
                <a:spcPts val="3669"/>
              </a:lnSpc>
            </a:pPr>
            <a:r>
              <a:rPr lang="en-US" sz="2621">
                <a:solidFill>
                  <a:srgbClr val="2A2E3A"/>
                </a:solidFill>
                <a:latin typeface="Helios"/>
              </a:rPr>
              <a:t>Smart way to Learn and Grow </a:t>
            </a:r>
          </a:p>
        </p:txBody>
      </p:sp>
      <p:sp>
        <p:nvSpPr>
          <p:cNvPr name="TextBox 17" id="17"/>
          <p:cNvSpPr txBox="true"/>
          <p:nvPr/>
        </p:nvSpPr>
        <p:spPr>
          <a:xfrm rot="0">
            <a:off x="12092485" y="5238954"/>
            <a:ext cx="4845770" cy="448310"/>
          </a:xfrm>
          <a:prstGeom prst="rect">
            <a:avLst/>
          </a:prstGeom>
        </p:spPr>
        <p:txBody>
          <a:bodyPr anchor="t" rtlCol="false" tIns="0" lIns="0" bIns="0" rIns="0">
            <a:spAutoFit/>
          </a:bodyPr>
          <a:lstStyle/>
          <a:p>
            <a:pPr marL="0" indent="0" lvl="0">
              <a:lnSpc>
                <a:spcPts val="3639"/>
              </a:lnSpc>
              <a:spcBef>
                <a:spcPct val="0"/>
              </a:spcBef>
            </a:pPr>
            <a:r>
              <a:rPr lang="en-US" sz="2599">
                <a:solidFill>
                  <a:srgbClr val="2A2E3A"/>
                </a:solidFill>
                <a:latin typeface="Helios"/>
              </a:rPr>
              <a:t>AOS - Animate on Scroll Library</a:t>
            </a:r>
          </a:p>
        </p:txBody>
      </p:sp>
      <p:sp>
        <p:nvSpPr>
          <p:cNvPr name="TextBox 18" id="18"/>
          <p:cNvSpPr txBox="true"/>
          <p:nvPr/>
        </p:nvSpPr>
        <p:spPr>
          <a:xfrm rot="0">
            <a:off x="12026305" y="8966355"/>
            <a:ext cx="6554236" cy="448310"/>
          </a:xfrm>
          <a:prstGeom prst="rect">
            <a:avLst/>
          </a:prstGeom>
        </p:spPr>
        <p:txBody>
          <a:bodyPr anchor="t" rtlCol="false" tIns="0" lIns="0" bIns="0" rIns="0">
            <a:spAutoFit/>
          </a:bodyPr>
          <a:lstStyle/>
          <a:p>
            <a:pPr marL="0" indent="0" lvl="0">
              <a:lnSpc>
                <a:spcPts val="3639"/>
              </a:lnSpc>
              <a:spcBef>
                <a:spcPct val="0"/>
              </a:spcBef>
            </a:pPr>
            <a:r>
              <a:rPr lang="en-US" sz="2599">
                <a:solidFill>
                  <a:srgbClr val="2A2E3A"/>
                </a:solidFill>
                <a:latin typeface="Helios"/>
              </a:rPr>
              <a:t>Canva for designing </a:t>
            </a:r>
          </a:p>
        </p:txBody>
      </p:sp>
      <p:sp>
        <p:nvSpPr>
          <p:cNvPr name="TextBox 19" id="19"/>
          <p:cNvSpPr txBox="true"/>
          <p:nvPr/>
        </p:nvSpPr>
        <p:spPr>
          <a:xfrm rot="0">
            <a:off x="12092485" y="6592394"/>
            <a:ext cx="6554236" cy="448310"/>
          </a:xfrm>
          <a:prstGeom prst="rect">
            <a:avLst/>
          </a:prstGeom>
        </p:spPr>
        <p:txBody>
          <a:bodyPr anchor="t" rtlCol="false" tIns="0" lIns="0" bIns="0" rIns="0">
            <a:spAutoFit/>
          </a:bodyPr>
          <a:lstStyle/>
          <a:p>
            <a:pPr marL="0" indent="0" lvl="0">
              <a:lnSpc>
                <a:spcPts val="3639"/>
              </a:lnSpc>
              <a:spcBef>
                <a:spcPct val="0"/>
              </a:spcBef>
            </a:pPr>
            <a:r>
              <a:rPr lang="en-US" sz="2599">
                <a:solidFill>
                  <a:srgbClr val="2A2E3A"/>
                </a:solidFill>
                <a:latin typeface="Helios"/>
              </a:rPr>
              <a:t>PowerPoint</a:t>
            </a:r>
          </a:p>
        </p:txBody>
      </p:sp>
      <p:sp>
        <p:nvSpPr>
          <p:cNvPr name="TextBox 20" id="20"/>
          <p:cNvSpPr txBox="true"/>
          <p:nvPr/>
        </p:nvSpPr>
        <p:spPr>
          <a:xfrm rot="0">
            <a:off x="12092485" y="7736105"/>
            <a:ext cx="6554236" cy="448310"/>
          </a:xfrm>
          <a:prstGeom prst="rect">
            <a:avLst/>
          </a:prstGeom>
        </p:spPr>
        <p:txBody>
          <a:bodyPr anchor="t" rtlCol="false" tIns="0" lIns="0" bIns="0" rIns="0">
            <a:spAutoFit/>
          </a:bodyPr>
          <a:lstStyle/>
          <a:p>
            <a:pPr marL="0" indent="0" lvl="0">
              <a:lnSpc>
                <a:spcPts val="3639"/>
              </a:lnSpc>
              <a:spcBef>
                <a:spcPct val="0"/>
              </a:spcBef>
            </a:pPr>
            <a:r>
              <a:rPr lang="en-US" sz="2599">
                <a:solidFill>
                  <a:srgbClr val="2A2E3A"/>
                </a:solidFill>
                <a:latin typeface="Helios"/>
              </a:rPr>
              <a:t>Chatgpt </a:t>
            </a:r>
          </a:p>
        </p:txBody>
      </p:sp>
      <p:sp>
        <p:nvSpPr>
          <p:cNvPr name="Freeform 21" id="21"/>
          <p:cNvSpPr/>
          <p:nvPr/>
        </p:nvSpPr>
        <p:spPr>
          <a:xfrm flipH="false" flipV="false" rot="0">
            <a:off x="11153916" y="5272355"/>
            <a:ext cx="414910" cy="414910"/>
          </a:xfrm>
          <a:custGeom>
            <a:avLst/>
            <a:gdLst/>
            <a:ahLst/>
            <a:cxnLst/>
            <a:rect r="r" b="b" t="t" l="l"/>
            <a:pathLst>
              <a:path h="414910" w="414910">
                <a:moveTo>
                  <a:pt x="0" y="0"/>
                </a:moveTo>
                <a:lnTo>
                  <a:pt x="414910" y="0"/>
                </a:lnTo>
                <a:lnTo>
                  <a:pt x="414910" y="414910"/>
                </a:lnTo>
                <a:lnTo>
                  <a:pt x="0" y="4149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11153916" y="6613920"/>
            <a:ext cx="414910" cy="414910"/>
          </a:xfrm>
          <a:custGeom>
            <a:avLst/>
            <a:gdLst/>
            <a:ahLst/>
            <a:cxnLst/>
            <a:rect r="r" b="b" t="t" l="l"/>
            <a:pathLst>
              <a:path h="414910" w="414910">
                <a:moveTo>
                  <a:pt x="0" y="0"/>
                </a:moveTo>
                <a:lnTo>
                  <a:pt x="414910" y="0"/>
                </a:lnTo>
                <a:lnTo>
                  <a:pt x="414910" y="414909"/>
                </a:lnTo>
                <a:lnTo>
                  <a:pt x="0" y="4149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11153916" y="7769506"/>
            <a:ext cx="414910" cy="414910"/>
          </a:xfrm>
          <a:custGeom>
            <a:avLst/>
            <a:gdLst/>
            <a:ahLst/>
            <a:cxnLst/>
            <a:rect r="r" b="b" t="t" l="l"/>
            <a:pathLst>
              <a:path h="414910" w="414910">
                <a:moveTo>
                  <a:pt x="0" y="0"/>
                </a:moveTo>
                <a:lnTo>
                  <a:pt x="414910" y="0"/>
                </a:lnTo>
                <a:lnTo>
                  <a:pt x="414910" y="414909"/>
                </a:lnTo>
                <a:lnTo>
                  <a:pt x="0" y="4149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11153916" y="9023505"/>
            <a:ext cx="414910" cy="414910"/>
          </a:xfrm>
          <a:custGeom>
            <a:avLst/>
            <a:gdLst/>
            <a:ahLst/>
            <a:cxnLst/>
            <a:rect r="r" b="b" t="t" l="l"/>
            <a:pathLst>
              <a:path h="414910" w="414910">
                <a:moveTo>
                  <a:pt x="0" y="0"/>
                </a:moveTo>
                <a:lnTo>
                  <a:pt x="414910" y="0"/>
                </a:lnTo>
                <a:lnTo>
                  <a:pt x="414910" y="414909"/>
                </a:lnTo>
                <a:lnTo>
                  <a:pt x="0" y="4149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7086283"/>
            <a:ext cx="3525022" cy="2030323"/>
            <a:chOff x="0" y="0"/>
            <a:chExt cx="928401" cy="534735"/>
          </a:xfrm>
        </p:grpSpPr>
        <p:sp>
          <p:nvSpPr>
            <p:cNvPr name="Freeform 3" id="3"/>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4FCDCC"/>
            </a:solidFill>
          </p:spPr>
        </p:sp>
        <p:sp>
          <p:nvSpPr>
            <p:cNvPr name="TextBox 4" id="4"/>
            <p:cNvSpPr txBox="true"/>
            <p:nvPr/>
          </p:nvSpPr>
          <p:spPr>
            <a:xfrm>
              <a:off x="0" y="-76200"/>
              <a:ext cx="928401" cy="610935"/>
            </a:xfrm>
            <a:prstGeom prst="rect">
              <a:avLst/>
            </a:prstGeom>
          </p:spPr>
          <p:txBody>
            <a:bodyPr anchor="ctr" rtlCol="false" tIns="50800" lIns="50800" bIns="50800" rIns="50800"/>
            <a:lstStyle/>
            <a:p>
              <a:pPr algn="ctr">
                <a:lnSpc>
                  <a:spcPts val="5599"/>
                </a:lnSpc>
              </a:pPr>
            </a:p>
          </p:txBody>
        </p:sp>
      </p:grpSp>
      <p:grpSp>
        <p:nvGrpSpPr>
          <p:cNvPr name="Group 5" id="5"/>
          <p:cNvGrpSpPr/>
          <p:nvPr/>
        </p:nvGrpSpPr>
        <p:grpSpPr>
          <a:xfrm rot="-10800000">
            <a:off x="3909698" y="8499438"/>
            <a:ext cx="644024" cy="617168"/>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18B6B4">
                <a:alpha val="49804"/>
              </a:srgbClr>
            </a:solidFill>
          </p:spPr>
        </p:sp>
      </p:grpSp>
      <p:grpSp>
        <p:nvGrpSpPr>
          <p:cNvPr name="Group 7" id="7"/>
          <p:cNvGrpSpPr/>
          <p:nvPr/>
        </p:nvGrpSpPr>
        <p:grpSpPr>
          <a:xfrm rot="0">
            <a:off x="3909698" y="6469115"/>
            <a:ext cx="3525022" cy="2030323"/>
            <a:chOff x="0" y="0"/>
            <a:chExt cx="928401" cy="534735"/>
          </a:xfrm>
        </p:grpSpPr>
        <p:sp>
          <p:nvSpPr>
            <p:cNvPr name="Freeform 8" id="8"/>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18B6B4"/>
            </a:solidFill>
          </p:spPr>
        </p:sp>
        <p:sp>
          <p:nvSpPr>
            <p:cNvPr name="TextBox 9" id="9"/>
            <p:cNvSpPr txBox="true"/>
            <p:nvPr/>
          </p:nvSpPr>
          <p:spPr>
            <a:xfrm>
              <a:off x="0" y="-76200"/>
              <a:ext cx="928401" cy="610935"/>
            </a:xfrm>
            <a:prstGeom prst="rect">
              <a:avLst/>
            </a:prstGeom>
          </p:spPr>
          <p:txBody>
            <a:bodyPr anchor="ctr" rtlCol="false" tIns="50800" lIns="50800" bIns="50800" rIns="50800"/>
            <a:lstStyle/>
            <a:p>
              <a:pPr algn="ctr">
                <a:lnSpc>
                  <a:spcPts val="5599"/>
                </a:lnSpc>
              </a:pPr>
            </a:p>
          </p:txBody>
        </p:sp>
      </p:grpSp>
      <p:grpSp>
        <p:nvGrpSpPr>
          <p:cNvPr name="Group 10" id="10"/>
          <p:cNvGrpSpPr/>
          <p:nvPr/>
        </p:nvGrpSpPr>
        <p:grpSpPr>
          <a:xfrm rot="0">
            <a:off x="6842430" y="5851947"/>
            <a:ext cx="3525022" cy="2030323"/>
            <a:chOff x="0" y="0"/>
            <a:chExt cx="928401" cy="534735"/>
          </a:xfrm>
        </p:grpSpPr>
        <p:sp>
          <p:nvSpPr>
            <p:cNvPr name="Freeform 11" id="11"/>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37C9EF"/>
            </a:solidFill>
          </p:spPr>
        </p:sp>
        <p:sp>
          <p:nvSpPr>
            <p:cNvPr name="TextBox 12" id="12"/>
            <p:cNvSpPr txBox="true"/>
            <p:nvPr/>
          </p:nvSpPr>
          <p:spPr>
            <a:xfrm>
              <a:off x="0" y="-76200"/>
              <a:ext cx="928401" cy="610935"/>
            </a:xfrm>
            <a:prstGeom prst="rect">
              <a:avLst/>
            </a:prstGeom>
          </p:spPr>
          <p:txBody>
            <a:bodyPr anchor="ctr" rtlCol="false" tIns="50800" lIns="50800" bIns="50800" rIns="50800"/>
            <a:lstStyle/>
            <a:p>
              <a:pPr algn="ctr">
                <a:lnSpc>
                  <a:spcPts val="5599"/>
                </a:lnSpc>
              </a:pPr>
            </a:p>
          </p:txBody>
        </p:sp>
      </p:grpSp>
      <p:grpSp>
        <p:nvGrpSpPr>
          <p:cNvPr name="Group 13" id="13"/>
          <p:cNvGrpSpPr/>
          <p:nvPr/>
        </p:nvGrpSpPr>
        <p:grpSpPr>
          <a:xfrm rot="0">
            <a:off x="9749295" y="5240138"/>
            <a:ext cx="3525022" cy="2030323"/>
            <a:chOff x="0" y="0"/>
            <a:chExt cx="928401" cy="534735"/>
          </a:xfrm>
        </p:grpSpPr>
        <p:sp>
          <p:nvSpPr>
            <p:cNvPr name="Freeform 14" id="14"/>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2C92D5"/>
            </a:solidFill>
          </p:spPr>
        </p:sp>
        <p:sp>
          <p:nvSpPr>
            <p:cNvPr name="TextBox 15" id="15"/>
            <p:cNvSpPr txBox="true"/>
            <p:nvPr/>
          </p:nvSpPr>
          <p:spPr>
            <a:xfrm>
              <a:off x="0" y="-76200"/>
              <a:ext cx="928401" cy="610935"/>
            </a:xfrm>
            <a:prstGeom prst="rect">
              <a:avLst/>
            </a:prstGeom>
          </p:spPr>
          <p:txBody>
            <a:bodyPr anchor="ctr" rtlCol="false" tIns="50800" lIns="50800" bIns="50800" rIns="50800"/>
            <a:lstStyle/>
            <a:p>
              <a:pPr algn="ctr">
                <a:lnSpc>
                  <a:spcPts val="5599"/>
                </a:lnSpc>
              </a:pPr>
            </a:p>
          </p:txBody>
        </p:sp>
      </p:grpSp>
      <p:grpSp>
        <p:nvGrpSpPr>
          <p:cNvPr name="Group 16" id="16"/>
          <p:cNvGrpSpPr/>
          <p:nvPr/>
        </p:nvGrpSpPr>
        <p:grpSpPr>
          <a:xfrm rot="-10800000">
            <a:off x="9739770" y="7265102"/>
            <a:ext cx="618157" cy="617168"/>
            <a:chOff x="0" y="0"/>
            <a:chExt cx="6350000" cy="6339840"/>
          </a:xfrm>
        </p:grpSpPr>
        <p:sp>
          <p:nvSpPr>
            <p:cNvPr name="Freeform 17" id="17"/>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2C92D5">
                <a:alpha val="49804"/>
              </a:srgbClr>
            </a:solidFill>
          </p:spPr>
        </p:sp>
      </p:grpSp>
      <p:grpSp>
        <p:nvGrpSpPr>
          <p:cNvPr name="Group 18" id="18"/>
          <p:cNvGrpSpPr/>
          <p:nvPr/>
        </p:nvGrpSpPr>
        <p:grpSpPr>
          <a:xfrm rot="-10800000">
            <a:off x="6826088" y="7882270"/>
            <a:ext cx="618157" cy="617168"/>
            <a:chOff x="0" y="0"/>
            <a:chExt cx="6350000" cy="6339840"/>
          </a:xfrm>
        </p:grpSpPr>
        <p:sp>
          <p:nvSpPr>
            <p:cNvPr name="Freeform 19" id="19"/>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37C9EF">
                <a:alpha val="49804"/>
              </a:srgbClr>
            </a:solidFill>
          </p:spPr>
        </p:sp>
      </p:grpSp>
      <p:grpSp>
        <p:nvGrpSpPr>
          <p:cNvPr name="Group 20" id="20"/>
          <p:cNvGrpSpPr/>
          <p:nvPr/>
        </p:nvGrpSpPr>
        <p:grpSpPr>
          <a:xfrm rot="0">
            <a:off x="12650434" y="3574512"/>
            <a:ext cx="4525941" cy="4020616"/>
            <a:chOff x="0" y="0"/>
            <a:chExt cx="977479" cy="868343"/>
          </a:xfrm>
        </p:grpSpPr>
        <p:sp>
          <p:nvSpPr>
            <p:cNvPr name="Freeform 21" id="21"/>
            <p:cNvSpPr/>
            <p:nvPr/>
          </p:nvSpPr>
          <p:spPr>
            <a:xfrm flipH="false" flipV="false" rot="0">
              <a:off x="0" y="0"/>
              <a:ext cx="977479" cy="868343"/>
            </a:xfrm>
            <a:custGeom>
              <a:avLst/>
              <a:gdLst/>
              <a:ahLst/>
              <a:cxnLst/>
              <a:rect r="r" b="b" t="t" l="l"/>
              <a:pathLst>
                <a:path h="868343" w="977479">
                  <a:moveTo>
                    <a:pt x="977479" y="434171"/>
                  </a:moveTo>
                  <a:lnTo>
                    <a:pt x="571079" y="0"/>
                  </a:lnTo>
                  <a:lnTo>
                    <a:pt x="571079" y="203200"/>
                  </a:lnTo>
                  <a:lnTo>
                    <a:pt x="0" y="203200"/>
                  </a:lnTo>
                  <a:lnTo>
                    <a:pt x="0" y="665143"/>
                  </a:lnTo>
                  <a:lnTo>
                    <a:pt x="571079" y="665143"/>
                  </a:lnTo>
                  <a:lnTo>
                    <a:pt x="571079" y="868343"/>
                  </a:lnTo>
                  <a:lnTo>
                    <a:pt x="977479" y="434171"/>
                  </a:lnTo>
                  <a:close/>
                </a:path>
              </a:pathLst>
            </a:custGeom>
            <a:solidFill>
              <a:srgbClr val="13538A"/>
            </a:solidFill>
          </p:spPr>
        </p:sp>
        <p:sp>
          <p:nvSpPr>
            <p:cNvPr name="TextBox 22" id="22"/>
            <p:cNvSpPr txBox="true"/>
            <p:nvPr/>
          </p:nvSpPr>
          <p:spPr>
            <a:xfrm>
              <a:off x="0" y="127000"/>
              <a:ext cx="875879" cy="538143"/>
            </a:xfrm>
            <a:prstGeom prst="rect">
              <a:avLst/>
            </a:prstGeom>
          </p:spPr>
          <p:txBody>
            <a:bodyPr anchor="ctr" rtlCol="false" tIns="50800" lIns="50800" bIns="50800" rIns="50800"/>
            <a:lstStyle/>
            <a:p>
              <a:pPr algn="ctr">
                <a:lnSpc>
                  <a:spcPts val="5599"/>
                </a:lnSpc>
              </a:pPr>
            </a:p>
          </p:txBody>
        </p:sp>
      </p:grpSp>
      <p:grpSp>
        <p:nvGrpSpPr>
          <p:cNvPr name="Group 23" id="23"/>
          <p:cNvGrpSpPr/>
          <p:nvPr/>
        </p:nvGrpSpPr>
        <p:grpSpPr>
          <a:xfrm rot="-10800000">
            <a:off x="12640909" y="6647934"/>
            <a:ext cx="618157" cy="617168"/>
            <a:chOff x="0" y="0"/>
            <a:chExt cx="6350000" cy="6339840"/>
          </a:xfrm>
        </p:grpSpPr>
        <p:sp>
          <p:nvSpPr>
            <p:cNvPr name="Freeform 24" id="2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13538A">
                <a:alpha val="49804"/>
              </a:srgbClr>
            </a:solidFill>
          </p:spPr>
        </p:sp>
      </p:grpSp>
      <p:sp>
        <p:nvSpPr>
          <p:cNvPr name="Freeform 25" id="25"/>
          <p:cNvSpPr/>
          <p:nvPr/>
        </p:nvSpPr>
        <p:spPr>
          <a:xfrm flipH="false" flipV="false" rot="0">
            <a:off x="0" y="0"/>
            <a:ext cx="2005838" cy="2011201"/>
          </a:xfrm>
          <a:custGeom>
            <a:avLst/>
            <a:gdLst/>
            <a:ahLst/>
            <a:cxnLst/>
            <a:rect r="r" b="b" t="t" l="l"/>
            <a:pathLst>
              <a:path h="2011201" w="2005838">
                <a:moveTo>
                  <a:pt x="0" y="0"/>
                </a:moveTo>
                <a:lnTo>
                  <a:pt x="2005838" y="0"/>
                </a:lnTo>
                <a:lnTo>
                  <a:pt x="2005838" y="2011201"/>
                </a:lnTo>
                <a:lnTo>
                  <a:pt x="0" y="2011201"/>
                </a:lnTo>
                <a:lnTo>
                  <a:pt x="0" y="0"/>
                </a:lnTo>
                <a:close/>
              </a:path>
            </a:pathLst>
          </a:custGeom>
          <a:blipFill>
            <a:blip r:embed="rId2"/>
            <a:stretch>
              <a:fillRect l="0" t="0" r="0" b="0"/>
            </a:stretch>
          </a:blipFill>
        </p:spPr>
      </p:sp>
      <p:grpSp>
        <p:nvGrpSpPr>
          <p:cNvPr name="Group 26" id="26"/>
          <p:cNvGrpSpPr>
            <a:grpSpLocks noChangeAspect="true"/>
          </p:cNvGrpSpPr>
          <p:nvPr/>
        </p:nvGrpSpPr>
        <p:grpSpPr>
          <a:xfrm rot="0">
            <a:off x="16251376" y="249269"/>
            <a:ext cx="1625915" cy="1625909"/>
            <a:chOff x="0" y="0"/>
            <a:chExt cx="6350000" cy="6349975"/>
          </a:xfrm>
        </p:grpSpPr>
        <p:sp>
          <p:nvSpPr>
            <p:cNvPr name="Freeform 27" id="2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7922" r="0" b="-773"/>
              </a:stretch>
            </a:blipFill>
          </p:spPr>
        </p:sp>
      </p:grpSp>
      <p:sp>
        <p:nvSpPr>
          <p:cNvPr name="Freeform 28" id="28"/>
          <p:cNvSpPr/>
          <p:nvPr/>
        </p:nvSpPr>
        <p:spPr>
          <a:xfrm flipH="false" flipV="false" rot="0">
            <a:off x="16444735" y="9100675"/>
            <a:ext cx="1466225" cy="1484553"/>
          </a:xfrm>
          <a:custGeom>
            <a:avLst/>
            <a:gdLst/>
            <a:ahLst/>
            <a:cxnLst/>
            <a:rect r="r" b="b" t="t" l="l"/>
            <a:pathLst>
              <a:path h="1484553" w="1466225">
                <a:moveTo>
                  <a:pt x="0" y="0"/>
                </a:moveTo>
                <a:lnTo>
                  <a:pt x="1466225" y="0"/>
                </a:lnTo>
                <a:lnTo>
                  <a:pt x="1466225" y="1484553"/>
                </a:lnTo>
                <a:lnTo>
                  <a:pt x="0" y="1484553"/>
                </a:lnTo>
                <a:lnTo>
                  <a:pt x="0" y="0"/>
                </a:lnTo>
                <a:close/>
              </a:path>
            </a:pathLst>
          </a:custGeom>
          <a:blipFill>
            <a:blip r:embed="rId4"/>
            <a:stretch>
              <a:fillRect l="0" t="0" r="0" b="0"/>
            </a:stretch>
          </a:blipFill>
        </p:spPr>
      </p:sp>
      <p:sp>
        <p:nvSpPr>
          <p:cNvPr name="Freeform 29" id="29"/>
          <p:cNvSpPr/>
          <p:nvPr/>
        </p:nvSpPr>
        <p:spPr>
          <a:xfrm flipH="false" flipV="false" rot="0">
            <a:off x="1344632" y="7163676"/>
            <a:ext cx="2145965" cy="1644346"/>
          </a:xfrm>
          <a:custGeom>
            <a:avLst/>
            <a:gdLst/>
            <a:ahLst/>
            <a:cxnLst/>
            <a:rect r="r" b="b" t="t" l="l"/>
            <a:pathLst>
              <a:path h="1644346" w="2145965">
                <a:moveTo>
                  <a:pt x="0" y="0"/>
                </a:moveTo>
                <a:lnTo>
                  <a:pt x="2145966" y="0"/>
                </a:lnTo>
                <a:lnTo>
                  <a:pt x="2145966" y="1644346"/>
                </a:lnTo>
                <a:lnTo>
                  <a:pt x="0" y="1644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0">
            <a:off x="4553722" y="6787182"/>
            <a:ext cx="1565954" cy="1198667"/>
          </a:xfrm>
          <a:custGeom>
            <a:avLst/>
            <a:gdLst/>
            <a:ahLst/>
            <a:cxnLst/>
            <a:rect r="r" b="b" t="t" l="l"/>
            <a:pathLst>
              <a:path h="1198667" w="1565954">
                <a:moveTo>
                  <a:pt x="0" y="0"/>
                </a:moveTo>
                <a:lnTo>
                  <a:pt x="1565954" y="0"/>
                </a:lnTo>
                <a:lnTo>
                  <a:pt x="1565954" y="1198667"/>
                </a:lnTo>
                <a:lnTo>
                  <a:pt x="0" y="11986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0">
            <a:off x="7852015" y="6255300"/>
            <a:ext cx="1076788" cy="1105816"/>
          </a:xfrm>
          <a:custGeom>
            <a:avLst/>
            <a:gdLst/>
            <a:ahLst/>
            <a:cxnLst/>
            <a:rect r="r" b="b" t="t" l="l"/>
            <a:pathLst>
              <a:path h="1105816" w="1076788">
                <a:moveTo>
                  <a:pt x="0" y="0"/>
                </a:moveTo>
                <a:lnTo>
                  <a:pt x="1076788" y="0"/>
                </a:lnTo>
                <a:lnTo>
                  <a:pt x="1076788" y="1105816"/>
                </a:lnTo>
                <a:lnTo>
                  <a:pt x="0" y="11058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2" id="32"/>
          <p:cNvSpPr/>
          <p:nvPr/>
        </p:nvSpPr>
        <p:spPr>
          <a:xfrm flipH="false" flipV="false" rot="0">
            <a:off x="13558984" y="4923693"/>
            <a:ext cx="1354420" cy="1322253"/>
          </a:xfrm>
          <a:custGeom>
            <a:avLst/>
            <a:gdLst/>
            <a:ahLst/>
            <a:cxnLst/>
            <a:rect r="r" b="b" t="t" l="l"/>
            <a:pathLst>
              <a:path h="1322253" w="1354420">
                <a:moveTo>
                  <a:pt x="0" y="0"/>
                </a:moveTo>
                <a:lnTo>
                  <a:pt x="1354421" y="0"/>
                </a:lnTo>
                <a:lnTo>
                  <a:pt x="1354421" y="1322253"/>
                </a:lnTo>
                <a:lnTo>
                  <a:pt x="0" y="1322253"/>
                </a:lnTo>
                <a:lnTo>
                  <a:pt x="0" y="0"/>
                </a:lnTo>
                <a:close/>
              </a:path>
            </a:pathLst>
          </a:custGeom>
          <a:blipFill>
            <a:blip r:embed="rId11"/>
            <a:stretch>
              <a:fillRect l="0" t="0" r="0" b="0"/>
            </a:stretch>
          </a:blipFill>
        </p:spPr>
      </p:sp>
      <p:sp>
        <p:nvSpPr>
          <p:cNvPr name="Freeform 33" id="33"/>
          <p:cNvSpPr/>
          <p:nvPr/>
        </p:nvSpPr>
        <p:spPr>
          <a:xfrm flipH="false" flipV="false" rot="0">
            <a:off x="10639324" y="5472861"/>
            <a:ext cx="1067232" cy="1394247"/>
          </a:xfrm>
          <a:custGeom>
            <a:avLst/>
            <a:gdLst/>
            <a:ahLst/>
            <a:cxnLst/>
            <a:rect r="r" b="b" t="t" l="l"/>
            <a:pathLst>
              <a:path h="1394247" w="1067232">
                <a:moveTo>
                  <a:pt x="0" y="0"/>
                </a:moveTo>
                <a:lnTo>
                  <a:pt x="1067233" y="0"/>
                </a:lnTo>
                <a:lnTo>
                  <a:pt x="1067233" y="1394247"/>
                </a:lnTo>
                <a:lnTo>
                  <a:pt x="0" y="13942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4" id="34"/>
          <p:cNvSpPr txBox="true"/>
          <p:nvPr/>
        </p:nvSpPr>
        <p:spPr>
          <a:xfrm rot="0">
            <a:off x="4231710" y="8635276"/>
            <a:ext cx="3255322" cy="905510"/>
          </a:xfrm>
          <a:prstGeom prst="rect">
            <a:avLst/>
          </a:prstGeom>
        </p:spPr>
        <p:txBody>
          <a:bodyPr anchor="t" rtlCol="false" tIns="0" lIns="0" bIns="0" rIns="0">
            <a:spAutoFit/>
          </a:bodyPr>
          <a:lstStyle/>
          <a:p>
            <a:pPr algn="ctr" marL="0" indent="0" lvl="0">
              <a:lnSpc>
                <a:spcPts val="3640"/>
              </a:lnSpc>
            </a:pPr>
            <a:r>
              <a:rPr lang="en-US" sz="2600" spc="78">
                <a:solidFill>
                  <a:srgbClr val="191919"/>
                </a:solidFill>
                <a:latin typeface="Aileron"/>
              </a:rPr>
              <a:t>MCQ-based assessments </a:t>
            </a:r>
          </a:p>
        </p:txBody>
      </p:sp>
      <p:sp>
        <p:nvSpPr>
          <p:cNvPr name="TextBox 35" id="35"/>
          <p:cNvSpPr txBox="true"/>
          <p:nvPr/>
        </p:nvSpPr>
        <p:spPr>
          <a:xfrm rot="0">
            <a:off x="10357927" y="7825120"/>
            <a:ext cx="3105019" cy="905510"/>
          </a:xfrm>
          <a:prstGeom prst="rect">
            <a:avLst/>
          </a:prstGeom>
        </p:spPr>
        <p:txBody>
          <a:bodyPr anchor="t" rtlCol="false" tIns="0" lIns="0" bIns="0" rIns="0">
            <a:spAutoFit/>
          </a:bodyPr>
          <a:lstStyle/>
          <a:p>
            <a:pPr algn="ctr" marL="0" indent="0" lvl="0">
              <a:lnSpc>
                <a:spcPts val="3640"/>
              </a:lnSpc>
            </a:pPr>
            <a:r>
              <a:rPr lang="en-US" sz="2600" spc="78">
                <a:solidFill>
                  <a:srgbClr val="191919"/>
                </a:solidFill>
                <a:latin typeface="Aileron"/>
              </a:rPr>
              <a:t>PWA for offline access </a:t>
            </a:r>
          </a:p>
        </p:txBody>
      </p:sp>
      <p:sp>
        <p:nvSpPr>
          <p:cNvPr name="TextBox 36" id="36"/>
          <p:cNvSpPr txBox="true"/>
          <p:nvPr/>
        </p:nvSpPr>
        <p:spPr>
          <a:xfrm rot="0">
            <a:off x="7852015" y="8326692"/>
            <a:ext cx="1887754" cy="905510"/>
          </a:xfrm>
          <a:prstGeom prst="rect">
            <a:avLst/>
          </a:prstGeom>
        </p:spPr>
        <p:txBody>
          <a:bodyPr anchor="t" rtlCol="false" tIns="0" lIns="0" bIns="0" rIns="0">
            <a:spAutoFit/>
          </a:bodyPr>
          <a:lstStyle/>
          <a:p>
            <a:pPr algn="ctr" marL="0" indent="0" lvl="0">
              <a:lnSpc>
                <a:spcPts val="3640"/>
              </a:lnSpc>
            </a:pPr>
            <a:r>
              <a:rPr lang="en-US" sz="2600" spc="78">
                <a:solidFill>
                  <a:srgbClr val="191919"/>
                </a:solidFill>
                <a:latin typeface="Aileron"/>
              </a:rPr>
              <a:t>Talk with experts </a:t>
            </a:r>
          </a:p>
        </p:txBody>
      </p:sp>
      <p:sp>
        <p:nvSpPr>
          <p:cNvPr name="TextBox 37" id="37"/>
          <p:cNvSpPr txBox="true"/>
          <p:nvPr/>
        </p:nvSpPr>
        <p:spPr>
          <a:xfrm rot="0">
            <a:off x="13259066" y="6519560"/>
            <a:ext cx="1922378" cy="1362710"/>
          </a:xfrm>
          <a:prstGeom prst="rect">
            <a:avLst/>
          </a:prstGeom>
        </p:spPr>
        <p:txBody>
          <a:bodyPr anchor="t" rtlCol="false" tIns="0" lIns="0" bIns="0" rIns="0">
            <a:spAutoFit/>
          </a:bodyPr>
          <a:lstStyle/>
          <a:p>
            <a:pPr algn="ctr">
              <a:lnSpc>
                <a:spcPts val="3640"/>
              </a:lnSpc>
            </a:pPr>
          </a:p>
          <a:p>
            <a:pPr algn="ctr" marL="0" indent="0" lvl="0">
              <a:lnSpc>
                <a:spcPts val="3640"/>
              </a:lnSpc>
            </a:pPr>
            <a:r>
              <a:rPr lang="en-US" sz="2600" spc="78">
                <a:solidFill>
                  <a:srgbClr val="191919"/>
                </a:solidFill>
                <a:latin typeface="Aileron"/>
              </a:rPr>
              <a:t>Ai career launcher </a:t>
            </a:r>
          </a:p>
        </p:txBody>
      </p:sp>
      <p:sp>
        <p:nvSpPr>
          <p:cNvPr name="TextBox 38" id="38"/>
          <p:cNvSpPr txBox="true"/>
          <p:nvPr/>
        </p:nvSpPr>
        <p:spPr>
          <a:xfrm rot="0">
            <a:off x="1078024" y="9201150"/>
            <a:ext cx="2702252" cy="905510"/>
          </a:xfrm>
          <a:prstGeom prst="rect">
            <a:avLst/>
          </a:prstGeom>
        </p:spPr>
        <p:txBody>
          <a:bodyPr anchor="t" rtlCol="false" tIns="0" lIns="0" bIns="0" rIns="0">
            <a:spAutoFit/>
          </a:bodyPr>
          <a:lstStyle/>
          <a:p>
            <a:pPr algn="ctr" marL="0" indent="0" lvl="0">
              <a:lnSpc>
                <a:spcPts val="3640"/>
              </a:lnSpc>
            </a:pPr>
            <a:r>
              <a:rPr lang="en-US" sz="2600" spc="78">
                <a:solidFill>
                  <a:srgbClr val="191919"/>
                </a:solidFill>
                <a:latin typeface="Aileron"/>
              </a:rPr>
              <a:t>Improve UI/UX design </a:t>
            </a:r>
          </a:p>
        </p:txBody>
      </p:sp>
      <p:sp>
        <p:nvSpPr>
          <p:cNvPr name="TextBox 39" id="39"/>
          <p:cNvSpPr txBox="true"/>
          <p:nvPr/>
        </p:nvSpPr>
        <p:spPr>
          <a:xfrm rot="0">
            <a:off x="-1813586" y="4032037"/>
            <a:ext cx="11187724" cy="448310"/>
          </a:xfrm>
          <a:prstGeom prst="rect">
            <a:avLst/>
          </a:prstGeom>
        </p:spPr>
        <p:txBody>
          <a:bodyPr anchor="t" rtlCol="false" tIns="0" lIns="0" bIns="0" rIns="0">
            <a:spAutoFit/>
          </a:bodyPr>
          <a:lstStyle/>
          <a:p>
            <a:pPr algn="ctr" marL="0" indent="0" lvl="0">
              <a:lnSpc>
                <a:spcPts val="3640"/>
              </a:lnSpc>
            </a:pPr>
            <a:r>
              <a:rPr lang="en-US" sz="2600" spc="78">
                <a:solidFill>
                  <a:srgbClr val="191919"/>
                </a:solidFill>
                <a:latin typeface="Aileron"/>
              </a:rPr>
              <a:t>Our future Goals </a:t>
            </a:r>
          </a:p>
        </p:txBody>
      </p:sp>
      <p:sp>
        <p:nvSpPr>
          <p:cNvPr name="TextBox 40" id="40"/>
          <p:cNvSpPr txBox="true"/>
          <p:nvPr/>
        </p:nvSpPr>
        <p:spPr>
          <a:xfrm rot="0">
            <a:off x="-3335709" y="3428694"/>
            <a:ext cx="11187724" cy="587883"/>
          </a:xfrm>
          <a:prstGeom prst="rect">
            <a:avLst/>
          </a:prstGeom>
        </p:spPr>
        <p:txBody>
          <a:bodyPr anchor="t" rtlCol="false" tIns="0" lIns="0" bIns="0" rIns="0">
            <a:spAutoFit/>
          </a:bodyPr>
          <a:lstStyle/>
          <a:p>
            <a:pPr algn="ctr" marL="0" indent="0" lvl="0">
              <a:lnSpc>
                <a:spcPts val="4716"/>
              </a:lnSpc>
            </a:pPr>
            <a:r>
              <a:rPr lang="en-US" sz="3600" spc="107">
                <a:solidFill>
                  <a:srgbClr val="191919"/>
                </a:solidFill>
                <a:latin typeface="Aileron Ultra-Bold"/>
              </a:rPr>
              <a:t>OUR FUTURE </a:t>
            </a:r>
          </a:p>
        </p:txBody>
      </p:sp>
      <p:sp>
        <p:nvSpPr>
          <p:cNvPr name="TextBox 41" id="41"/>
          <p:cNvSpPr txBox="true"/>
          <p:nvPr/>
        </p:nvSpPr>
        <p:spPr>
          <a:xfrm rot="0">
            <a:off x="2005838" y="716804"/>
            <a:ext cx="3548876" cy="690840"/>
          </a:xfrm>
          <a:prstGeom prst="rect">
            <a:avLst/>
          </a:prstGeom>
        </p:spPr>
        <p:txBody>
          <a:bodyPr anchor="t" rtlCol="false" tIns="0" lIns="0" bIns="0" rIns="0">
            <a:spAutoFit/>
          </a:bodyPr>
          <a:lstStyle/>
          <a:p>
            <a:pPr>
              <a:lnSpc>
                <a:spcPts val="5454"/>
              </a:lnSpc>
            </a:pPr>
            <a:r>
              <a:rPr lang="en-US" sz="4545">
                <a:solidFill>
                  <a:srgbClr val="718BAB"/>
                </a:solidFill>
                <a:latin typeface="Pacifico"/>
              </a:rPr>
              <a:t>QUELLIFY </a:t>
            </a:r>
          </a:p>
        </p:txBody>
      </p:sp>
      <p:sp>
        <p:nvSpPr>
          <p:cNvPr name="TextBox 42" id="42"/>
          <p:cNvSpPr txBox="true"/>
          <p:nvPr/>
        </p:nvSpPr>
        <p:spPr>
          <a:xfrm rot="0">
            <a:off x="2604049" y="1400248"/>
            <a:ext cx="6450509" cy="441407"/>
          </a:xfrm>
          <a:prstGeom prst="rect">
            <a:avLst/>
          </a:prstGeom>
        </p:spPr>
        <p:txBody>
          <a:bodyPr anchor="t" rtlCol="false" tIns="0" lIns="0" bIns="0" rIns="0">
            <a:spAutoFit/>
          </a:bodyPr>
          <a:lstStyle/>
          <a:p>
            <a:pPr>
              <a:lnSpc>
                <a:spcPts val="3669"/>
              </a:lnSpc>
            </a:pPr>
            <a:r>
              <a:rPr lang="en-US" sz="2621">
                <a:solidFill>
                  <a:srgbClr val="2A2E3A"/>
                </a:solidFill>
                <a:latin typeface="Helios"/>
              </a:rPr>
              <a:t>A Smart way to Learn and Grow </a:t>
            </a:r>
          </a:p>
        </p:txBody>
      </p:sp>
      <p:sp>
        <p:nvSpPr>
          <p:cNvPr name="TextBox 43" id="43"/>
          <p:cNvSpPr txBox="true"/>
          <p:nvPr/>
        </p:nvSpPr>
        <p:spPr>
          <a:xfrm rot="0">
            <a:off x="78347" y="3428694"/>
            <a:ext cx="11187724" cy="587883"/>
          </a:xfrm>
          <a:prstGeom prst="rect">
            <a:avLst/>
          </a:prstGeom>
        </p:spPr>
        <p:txBody>
          <a:bodyPr anchor="t" rtlCol="false" tIns="0" lIns="0" bIns="0" rIns="0">
            <a:spAutoFit/>
          </a:bodyPr>
          <a:lstStyle/>
          <a:p>
            <a:pPr algn="ctr" marL="0" indent="0" lvl="0">
              <a:lnSpc>
                <a:spcPts val="4716"/>
              </a:lnSpc>
            </a:pPr>
            <a:r>
              <a:rPr lang="en-US" sz="3600" spc="107">
                <a:solidFill>
                  <a:srgbClr val="718BAB"/>
                </a:solidFill>
                <a:latin typeface="Aileron Ultra-Bold"/>
              </a:rPr>
              <a:t>   ENHANCEMENT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3572598" y="4274634"/>
            <a:ext cx="3491736" cy="3608608"/>
            <a:chOff x="0" y="0"/>
            <a:chExt cx="6362700" cy="6575666"/>
          </a:xfrm>
        </p:grpSpPr>
        <p:sp>
          <p:nvSpPr>
            <p:cNvPr name="Freeform 3" id="3"/>
            <p:cNvSpPr/>
            <p:nvPr/>
          </p:nvSpPr>
          <p:spPr>
            <a:xfrm flipH="false" flipV="false" rot="0">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2"/>
              <a:stretch>
                <a:fillRect l="0" t="-14159" r="0" b="-14159"/>
              </a:stretch>
            </a:blipFill>
          </p:spPr>
        </p:sp>
      </p:grpSp>
      <p:grpSp>
        <p:nvGrpSpPr>
          <p:cNvPr name="Group 4" id="4"/>
          <p:cNvGrpSpPr>
            <a:grpSpLocks noChangeAspect="true"/>
          </p:cNvGrpSpPr>
          <p:nvPr/>
        </p:nvGrpSpPr>
        <p:grpSpPr>
          <a:xfrm rot="69059">
            <a:off x="5589964" y="4305029"/>
            <a:ext cx="3429344" cy="3544128"/>
            <a:chOff x="0" y="0"/>
            <a:chExt cx="6362700" cy="6575666"/>
          </a:xfrm>
        </p:grpSpPr>
        <p:sp>
          <p:nvSpPr>
            <p:cNvPr name="Freeform 5" id="5"/>
            <p:cNvSpPr/>
            <p:nvPr/>
          </p:nvSpPr>
          <p:spPr>
            <a:xfrm flipH="false" flipV="false" rot="0">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3"/>
              <a:stretch>
                <a:fillRect l="-1676" t="0" r="-1676" b="0"/>
              </a:stretch>
            </a:blipFill>
          </p:spPr>
        </p:sp>
      </p:grpSp>
      <p:grpSp>
        <p:nvGrpSpPr>
          <p:cNvPr name="Group 6" id="6"/>
          <p:cNvGrpSpPr>
            <a:grpSpLocks noChangeAspect="true"/>
          </p:cNvGrpSpPr>
          <p:nvPr/>
        </p:nvGrpSpPr>
        <p:grpSpPr>
          <a:xfrm rot="0">
            <a:off x="1483340" y="4270943"/>
            <a:ext cx="3495307" cy="3612299"/>
            <a:chOff x="0" y="0"/>
            <a:chExt cx="6362700" cy="6575666"/>
          </a:xfrm>
        </p:grpSpPr>
        <p:sp>
          <p:nvSpPr>
            <p:cNvPr name="Freeform 7" id="7"/>
            <p:cNvSpPr/>
            <p:nvPr/>
          </p:nvSpPr>
          <p:spPr>
            <a:xfrm flipH="false" flipV="false" rot="0">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4"/>
              <a:stretch>
                <a:fillRect l="-1636" t="0" r="-1636" b="0"/>
              </a:stretch>
            </a:blipFill>
          </p:spPr>
        </p:sp>
      </p:grpSp>
      <p:sp>
        <p:nvSpPr>
          <p:cNvPr name="TextBox 8" id="8"/>
          <p:cNvSpPr txBox="true"/>
          <p:nvPr/>
        </p:nvSpPr>
        <p:spPr>
          <a:xfrm rot="0">
            <a:off x="7712199" y="1830226"/>
            <a:ext cx="4648224" cy="1410480"/>
          </a:xfrm>
          <a:prstGeom prst="rect">
            <a:avLst/>
          </a:prstGeom>
        </p:spPr>
        <p:txBody>
          <a:bodyPr anchor="t" rtlCol="false" tIns="0" lIns="0" bIns="0" rIns="0">
            <a:spAutoFit/>
          </a:bodyPr>
          <a:lstStyle/>
          <a:p>
            <a:pPr algn="ctr">
              <a:lnSpc>
                <a:spcPts val="11441"/>
              </a:lnSpc>
              <a:spcBef>
                <a:spcPct val="0"/>
              </a:spcBef>
            </a:pPr>
            <a:r>
              <a:rPr lang="en-US" sz="8172">
                <a:solidFill>
                  <a:srgbClr val="000000"/>
                </a:solidFill>
                <a:latin typeface="Helios"/>
              </a:rPr>
              <a:t>Our team </a:t>
            </a:r>
          </a:p>
        </p:txBody>
      </p:sp>
      <p:grpSp>
        <p:nvGrpSpPr>
          <p:cNvPr name="Group 9" id="9"/>
          <p:cNvGrpSpPr>
            <a:grpSpLocks noChangeAspect="true"/>
          </p:cNvGrpSpPr>
          <p:nvPr/>
        </p:nvGrpSpPr>
        <p:grpSpPr>
          <a:xfrm rot="0">
            <a:off x="9565924" y="4274634"/>
            <a:ext cx="3495307" cy="3612299"/>
            <a:chOff x="0" y="0"/>
            <a:chExt cx="6362700" cy="6575666"/>
          </a:xfrm>
        </p:grpSpPr>
        <p:sp>
          <p:nvSpPr>
            <p:cNvPr name="Freeform 10" id="10"/>
            <p:cNvSpPr/>
            <p:nvPr/>
          </p:nvSpPr>
          <p:spPr>
            <a:xfrm flipH="false" flipV="false" rot="0">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5"/>
              <a:stretch>
                <a:fillRect l="-324" t="0" r="-324" b="0"/>
              </a:stretch>
            </a:blipFill>
          </p:spPr>
        </p:sp>
      </p:grpSp>
      <p:sp>
        <p:nvSpPr>
          <p:cNvPr name="Freeform 11" id="11"/>
          <p:cNvSpPr/>
          <p:nvPr/>
        </p:nvSpPr>
        <p:spPr>
          <a:xfrm flipH="false" flipV="false" rot="0">
            <a:off x="0" y="0"/>
            <a:ext cx="2005838" cy="2011201"/>
          </a:xfrm>
          <a:custGeom>
            <a:avLst/>
            <a:gdLst/>
            <a:ahLst/>
            <a:cxnLst/>
            <a:rect r="r" b="b" t="t" l="l"/>
            <a:pathLst>
              <a:path h="2011201" w="2005838">
                <a:moveTo>
                  <a:pt x="0" y="0"/>
                </a:moveTo>
                <a:lnTo>
                  <a:pt x="2005838" y="0"/>
                </a:lnTo>
                <a:lnTo>
                  <a:pt x="2005838" y="2011201"/>
                </a:lnTo>
                <a:lnTo>
                  <a:pt x="0" y="2011201"/>
                </a:lnTo>
                <a:lnTo>
                  <a:pt x="0" y="0"/>
                </a:lnTo>
                <a:close/>
              </a:path>
            </a:pathLst>
          </a:custGeom>
          <a:blipFill>
            <a:blip r:embed="rId6"/>
            <a:stretch>
              <a:fillRect l="0" t="0" r="0" b="0"/>
            </a:stretch>
          </a:blipFill>
        </p:spPr>
      </p:sp>
      <p:sp>
        <p:nvSpPr>
          <p:cNvPr name="TextBox 12" id="12"/>
          <p:cNvSpPr txBox="true"/>
          <p:nvPr/>
        </p:nvSpPr>
        <p:spPr>
          <a:xfrm rot="0">
            <a:off x="2005838" y="716804"/>
            <a:ext cx="3548876" cy="690840"/>
          </a:xfrm>
          <a:prstGeom prst="rect">
            <a:avLst/>
          </a:prstGeom>
        </p:spPr>
        <p:txBody>
          <a:bodyPr anchor="t" rtlCol="false" tIns="0" lIns="0" bIns="0" rIns="0">
            <a:spAutoFit/>
          </a:bodyPr>
          <a:lstStyle/>
          <a:p>
            <a:pPr>
              <a:lnSpc>
                <a:spcPts val="5454"/>
              </a:lnSpc>
            </a:pPr>
            <a:r>
              <a:rPr lang="en-US" sz="4545">
                <a:solidFill>
                  <a:srgbClr val="718BAB"/>
                </a:solidFill>
                <a:latin typeface="Pacifico"/>
              </a:rPr>
              <a:t>QUELLIFY </a:t>
            </a:r>
          </a:p>
        </p:txBody>
      </p:sp>
      <p:sp>
        <p:nvSpPr>
          <p:cNvPr name="TextBox 13" id="13"/>
          <p:cNvSpPr txBox="true"/>
          <p:nvPr/>
        </p:nvSpPr>
        <p:spPr>
          <a:xfrm rot="0">
            <a:off x="2604049" y="1400248"/>
            <a:ext cx="6450509" cy="441407"/>
          </a:xfrm>
          <a:prstGeom prst="rect">
            <a:avLst/>
          </a:prstGeom>
        </p:spPr>
        <p:txBody>
          <a:bodyPr anchor="t" rtlCol="false" tIns="0" lIns="0" bIns="0" rIns="0">
            <a:spAutoFit/>
          </a:bodyPr>
          <a:lstStyle/>
          <a:p>
            <a:pPr>
              <a:lnSpc>
                <a:spcPts val="3669"/>
              </a:lnSpc>
            </a:pPr>
            <a:r>
              <a:rPr lang="en-US" sz="2621">
                <a:solidFill>
                  <a:srgbClr val="2A2E3A"/>
                </a:solidFill>
                <a:latin typeface="Helios"/>
              </a:rPr>
              <a:t>A Smart way to Learn and Grow </a:t>
            </a:r>
          </a:p>
        </p:txBody>
      </p:sp>
      <p:grpSp>
        <p:nvGrpSpPr>
          <p:cNvPr name="Group 14" id="14"/>
          <p:cNvGrpSpPr>
            <a:grpSpLocks noChangeAspect="true"/>
          </p:cNvGrpSpPr>
          <p:nvPr/>
        </p:nvGrpSpPr>
        <p:grpSpPr>
          <a:xfrm rot="0">
            <a:off x="16251376" y="249269"/>
            <a:ext cx="1625915" cy="1625909"/>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7922" r="0" b="-773"/>
              </a:stretch>
            </a:blipFill>
          </p:spPr>
        </p:sp>
      </p:grpSp>
      <p:sp>
        <p:nvSpPr>
          <p:cNvPr name="Freeform 16" id="16"/>
          <p:cNvSpPr/>
          <p:nvPr/>
        </p:nvSpPr>
        <p:spPr>
          <a:xfrm flipH="false" flipV="false" rot="0">
            <a:off x="16444735" y="9100675"/>
            <a:ext cx="1466225" cy="1484553"/>
          </a:xfrm>
          <a:custGeom>
            <a:avLst/>
            <a:gdLst/>
            <a:ahLst/>
            <a:cxnLst/>
            <a:rect r="r" b="b" t="t" l="l"/>
            <a:pathLst>
              <a:path h="1484553" w="1466225">
                <a:moveTo>
                  <a:pt x="0" y="0"/>
                </a:moveTo>
                <a:lnTo>
                  <a:pt x="1466225" y="0"/>
                </a:lnTo>
                <a:lnTo>
                  <a:pt x="1466225" y="1484553"/>
                </a:lnTo>
                <a:lnTo>
                  <a:pt x="0" y="1484553"/>
                </a:lnTo>
                <a:lnTo>
                  <a:pt x="0" y="0"/>
                </a:lnTo>
                <a:close/>
              </a:path>
            </a:pathLst>
          </a:custGeom>
          <a:blipFill>
            <a:blip r:embed="rId8"/>
            <a:stretch>
              <a:fillRect l="0" t="0" r="0" b="0"/>
            </a:stretch>
          </a:blipFill>
        </p:spPr>
      </p:sp>
      <p:sp>
        <p:nvSpPr>
          <p:cNvPr name="TextBox 17" id="17"/>
          <p:cNvSpPr txBox="true"/>
          <p:nvPr/>
        </p:nvSpPr>
        <p:spPr>
          <a:xfrm rot="0">
            <a:off x="1355429" y="8445213"/>
            <a:ext cx="2639651" cy="567458"/>
          </a:xfrm>
          <a:prstGeom prst="rect">
            <a:avLst/>
          </a:prstGeom>
        </p:spPr>
        <p:txBody>
          <a:bodyPr anchor="t" rtlCol="false" tIns="0" lIns="0" bIns="0" rIns="0">
            <a:spAutoFit/>
          </a:bodyPr>
          <a:lstStyle/>
          <a:p>
            <a:pPr algn="ctr">
              <a:lnSpc>
                <a:spcPts val="4571"/>
              </a:lnSpc>
              <a:spcBef>
                <a:spcPct val="0"/>
              </a:spcBef>
            </a:pPr>
            <a:r>
              <a:rPr lang="en-US" sz="3265">
                <a:solidFill>
                  <a:srgbClr val="000000"/>
                </a:solidFill>
                <a:latin typeface="Helios"/>
              </a:rPr>
              <a:t>- Tejus Gupta </a:t>
            </a:r>
          </a:p>
        </p:txBody>
      </p:sp>
      <p:sp>
        <p:nvSpPr>
          <p:cNvPr name="TextBox 18" id="18"/>
          <p:cNvSpPr txBox="true"/>
          <p:nvPr/>
        </p:nvSpPr>
        <p:spPr>
          <a:xfrm rot="0">
            <a:off x="1653433" y="9053050"/>
            <a:ext cx="3155120" cy="362875"/>
          </a:xfrm>
          <a:prstGeom prst="rect">
            <a:avLst/>
          </a:prstGeom>
        </p:spPr>
        <p:txBody>
          <a:bodyPr anchor="t" rtlCol="false" tIns="0" lIns="0" bIns="0" rIns="0">
            <a:spAutoFit/>
          </a:bodyPr>
          <a:lstStyle/>
          <a:p>
            <a:pPr algn="ctr">
              <a:lnSpc>
                <a:spcPts val="2933"/>
              </a:lnSpc>
              <a:spcBef>
                <a:spcPct val="0"/>
              </a:spcBef>
            </a:pPr>
            <a:r>
              <a:rPr lang="en-US" sz="2095">
                <a:solidFill>
                  <a:srgbClr val="000000"/>
                </a:solidFill>
                <a:latin typeface="Helios"/>
              </a:rPr>
              <a:t>Backend developer </a:t>
            </a:r>
          </a:p>
        </p:txBody>
      </p:sp>
      <p:sp>
        <p:nvSpPr>
          <p:cNvPr name="TextBox 19" id="19"/>
          <p:cNvSpPr txBox="true"/>
          <p:nvPr/>
        </p:nvSpPr>
        <p:spPr>
          <a:xfrm rot="0">
            <a:off x="5079744" y="8445213"/>
            <a:ext cx="3577145" cy="567458"/>
          </a:xfrm>
          <a:prstGeom prst="rect">
            <a:avLst/>
          </a:prstGeom>
        </p:spPr>
        <p:txBody>
          <a:bodyPr anchor="t" rtlCol="false" tIns="0" lIns="0" bIns="0" rIns="0">
            <a:spAutoFit/>
          </a:bodyPr>
          <a:lstStyle/>
          <a:p>
            <a:pPr algn="ctr">
              <a:lnSpc>
                <a:spcPts val="4571"/>
              </a:lnSpc>
              <a:spcBef>
                <a:spcPct val="0"/>
              </a:spcBef>
            </a:pPr>
            <a:r>
              <a:rPr lang="en-US" sz="3265">
                <a:solidFill>
                  <a:srgbClr val="000000"/>
                </a:solidFill>
                <a:latin typeface="Helios"/>
              </a:rPr>
              <a:t>- Abhishek panwar </a:t>
            </a:r>
          </a:p>
        </p:txBody>
      </p:sp>
      <p:sp>
        <p:nvSpPr>
          <p:cNvPr name="TextBox 20" id="20"/>
          <p:cNvSpPr txBox="true"/>
          <p:nvPr/>
        </p:nvSpPr>
        <p:spPr>
          <a:xfrm rot="0">
            <a:off x="5727076" y="9053050"/>
            <a:ext cx="3155120" cy="362875"/>
          </a:xfrm>
          <a:prstGeom prst="rect">
            <a:avLst/>
          </a:prstGeom>
        </p:spPr>
        <p:txBody>
          <a:bodyPr anchor="t" rtlCol="false" tIns="0" lIns="0" bIns="0" rIns="0">
            <a:spAutoFit/>
          </a:bodyPr>
          <a:lstStyle/>
          <a:p>
            <a:pPr algn="ctr">
              <a:lnSpc>
                <a:spcPts val="2933"/>
              </a:lnSpc>
              <a:spcBef>
                <a:spcPct val="0"/>
              </a:spcBef>
            </a:pPr>
            <a:r>
              <a:rPr lang="en-US" sz="2095">
                <a:solidFill>
                  <a:srgbClr val="000000"/>
                </a:solidFill>
                <a:latin typeface="Helios"/>
              </a:rPr>
              <a:t>Frontend developer </a:t>
            </a:r>
          </a:p>
        </p:txBody>
      </p:sp>
      <p:sp>
        <p:nvSpPr>
          <p:cNvPr name="TextBox 21" id="21"/>
          <p:cNvSpPr txBox="true"/>
          <p:nvPr/>
        </p:nvSpPr>
        <p:spPr>
          <a:xfrm rot="0">
            <a:off x="9628748" y="8445213"/>
            <a:ext cx="2731674" cy="567458"/>
          </a:xfrm>
          <a:prstGeom prst="rect">
            <a:avLst/>
          </a:prstGeom>
        </p:spPr>
        <p:txBody>
          <a:bodyPr anchor="t" rtlCol="false" tIns="0" lIns="0" bIns="0" rIns="0">
            <a:spAutoFit/>
          </a:bodyPr>
          <a:lstStyle/>
          <a:p>
            <a:pPr algn="ctr">
              <a:lnSpc>
                <a:spcPts val="4571"/>
              </a:lnSpc>
              <a:spcBef>
                <a:spcPct val="0"/>
              </a:spcBef>
            </a:pPr>
            <a:r>
              <a:rPr lang="en-US" sz="3265">
                <a:solidFill>
                  <a:srgbClr val="000000"/>
                </a:solidFill>
                <a:latin typeface="Helios"/>
              </a:rPr>
              <a:t>- Dhruv Gupta </a:t>
            </a:r>
          </a:p>
        </p:txBody>
      </p:sp>
      <p:sp>
        <p:nvSpPr>
          <p:cNvPr name="TextBox 22" id="22"/>
          <p:cNvSpPr txBox="true"/>
          <p:nvPr/>
        </p:nvSpPr>
        <p:spPr>
          <a:xfrm rot="0">
            <a:off x="9565924" y="9053050"/>
            <a:ext cx="3155120" cy="362875"/>
          </a:xfrm>
          <a:prstGeom prst="rect">
            <a:avLst/>
          </a:prstGeom>
        </p:spPr>
        <p:txBody>
          <a:bodyPr anchor="t" rtlCol="false" tIns="0" lIns="0" bIns="0" rIns="0">
            <a:spAutoFit/>
          </a:bodyPr>
          <a:lstStyle/>
          <a:p>
            <a:pPr algn="ctr">
              <a:lnSpc>
                <a:spcPts val="2933"/>
              </a:lnSpc>
              <a:spcBef>
                <a:spcPct val="0"/>
              </a:spcBef>
            </a:pPr>
            <a:r>
              <a:rPr lang="en-US" sz="2095">
                <a:solidFill>
                  <a:srgbClr val="000000"/>
                </a:solidFill>
                <a:latin typeface="Helios"/>
              </a:rPr>
              <a:t>Content writer </a:t>
            </a:r>
          </a:p>
        </p:txBody>
      </p:sp>
      <p:sp>
        <p:nvSpPr>
          <p:cNvPr name="TextBox 23" id="23"/>
          <p:cNvSpPr txBox="true"/>
          <p:nvPr/>
        </p:nvSpPr>
        <p:spPr>
          <a:xfrm rot="0">
            <a:off x="13061232" y="8445213"/>
            <a:ext cx="3383503" cy="567458"/>
          </a:xfrm>
          <a:prstGeom prst="rect">
            <a:avLst/>
          </a:prstGeom>
        </p:spPr>
        <p:txBody>
          <a:bodyPr anchor="t" rtlCol="false" tIns="0" lIns="0" bIns="0" rIns="0">
            <a:spAutoFit/>
          </a:bodyPr>
          <a:lstStyle/>
          <a:p>
            <a:pPr algn="ctr">
              <a:lnSpc>
                <a:spcPts val="4571"/>
              </a:lnSpc>
              <a:spcBef>
                <a:spcPct val="0"/>
              </a:spcBef>
            </a:pPr>
            <a:r>
              <a:rPr lang="en-US" sz="3265">
                <a:solidFill>
                  <a:srgbClr val="000000"/>
                </a:solidFill>
                <a:latin typeface="Helios"/>
              </a:rPr>
              <a:t>- Nirdesh Sharma </a:t>
            </a:r>
          </a:p>
        </p:txBody>
      </p:sp>
      <p:sp>
        <p:nvSpPr>
          <p:cNvPr name="TextBox 24" id="24"/>
          <p:cNvSpPr txBox="true"/>
          <p:nvPr/>
        </p:nvSpPr>
        <p:spPr>
          <a:xfrm rot="0">
            <a:off x="13175423" y="9053050"/>
            <a:ext cx="3155120" cy="362875"/>
          </a:xfrm>
          <a:prstGeom prst="rect">
            <a:avLst/>
          </a:prstGeom>
        </p:spPr>
        <p:txBody>
          <a:bodyPr anchor="t" rtlCol="false" tIns="0" lIns="0" bIns="0" rIns="0">
            <a:spAutoFit/>
          </a:bodyPr>
          <a:lstStyle/>
          <a:p>
            <a:pPr algn="ctr">
              <a:lnSpc>
                <a:spcPts val="2933"/>
              </a:lnSpc>
              <a:spcBef>
                <a:spcPct val="0"/>
              </a:spcBef>
            </a:pPr>
            <a:r>
              <a:rPr lang="en-US" sz="2095">
                <a:solidFill>
                  <a:srgbClr val="000000"/>
                </a:solidFill>
                <a:latin typeface="Helios"/>
              </a:rPr>
              <a:t>Graphic designing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005838" cy="2011201"/>
          </a:xfrm>
          <a:custGeom>
            <a:avLst/>
            <a:gdLst/>
            <a:ahLst/>
            <a:cxnLst/>
            <a:rect r="r" b="b" t="t" l="l"/>
            <a:pathLst>
              <a:path h="2011201" w="2005838">
                <a:moveTo>
                  <a:pt x="0" y="0"/>
                </a:moveTo>
                <a:lnTo>
                  <a:pt x="2005838" y="0"/>
                </a:lnTo>
                <a:lnTo>
                  <a:pt x="2005838" y="2011201"/>
                </a:lnTo>
                <a:lnTo>
                  <a:pt x="0" y="2011201"/>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16251376" y="249269"/>
            <a:ext cx="1625915" cy="1625909"/>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7922" r="0" b="-773"/>
              </a:stretch>
            </a:blipFill>
          </p:spPr>
        </p:sp>
      </p:grpSp>
      <p:sp>
        <p:nvSpPr>
          <p:cNvPr name="Freeform 5" id="5"/>
          <p:cNvSpPr/>
          <p:nvPr/>
        </p:nvSpPr>
        <p:spPr>
          <a:xfrm flipH="false" flipV="false" rot="0">
            <a:off x="16444735" y="9100675"/>
            <a:ext cx="1466225" cy="1484553"/>
          </a:xfrm>
          <a:custGeom>
            <a:avLst/>
            <a:gdLst/>
            <a:ahLst/>
            <a:cxnLst/>
            <a:rect r="r" b="b" t="t" l="l"/>
            <a:pathLst>
              <a:path h="1484553" w="1466225">
                <a:moveTo>
                  <a:pt x="0" y="0"/>
                </a:moveTo>
                <a:lnTo>
                  <a:pt x="1466225" y="0"/>
                </a:lnTo>
                <a:lnTo>
                  <a:pt x="1466225" y="1484553"/>
                </a:lnTo>
                <a:lnTo>
                  <a:pt x="0" y="1484553"/>
                </a:lnTo>
                <a:lnTo>
                  <a:pt x="0" y="0"/>
                </a:lnTo>
                <a:close/>
              </a:path>
            </a:pathLst>
          </a:custGeom>
          <a:blipFill>
            <a:blip r:embed="rId4"/>
            <a:stretch>
              <a:fillRect l="0" t="0" r="0" b="0"/>
            </a:stretch>
          </a:blipFill>
        </p:spPr>
      </p:sp>
      <p:sp>
        <p:nvSpPr>
          <p:cNvPr name="Freeform 6" id="6"/>
          <p:cNvSpPr/>
          <p:nvPr/>
        </p:nvSpPr>
        <p:spPr>
          <a:xfrm flipH="false" flipV="false" rot="0">
            <a:off x="0" y="2953130"/>
            <a:ext cx="12303074" cy="7632098"/>
          </a:xfrm>
          <a:custGeom>
            <a:avLst/>
            <a:gdLst/>
            <a:ahLst/>
            <a:cxnLst/>
            <a:rect r="r" b="b" t="t" l="l"/>
            <a:pathLst>
              <a:path h="7632098" w="12303074">
                <a:moveTo>
                  <a:pt x="0" y="0"/>
                </a:moveTo>
                <a:lnTo>
                  <a:pt x="12303074" y="0"/>
                </a:lnTo>
                <a:lnTo>
                  <a:pt x="12303074" y="7632098"/>
                </a:lnTo>
                <a:lnTo>
                  <a:pt x="0" y="7632098"/>
                </a:lnTo>
                <a:lnTo>
                  <a:pt x="0" y="0"/>
                </a:lnTo>
                <a:close/>
              </a:path>
            </a:pathLst>
          </a:custGeom>
          <a:blipFill>
            <a:blip r:embed="rId5"/>
            <a:stretch>
              <a:fillRect l="0" t="-3733" r="0" b="-3733"/>
            </a:stretch>
          </a:blipFill>
        </p:spPr>
      </p:sp>
      <p:sp>
        <p:nvSpPr>
          <p:cNvPr name="TextBox 7" id="7"/>
          <p:cNvSpPr txBox="true"/>
          <p:nvPr/>
        </p:nvSpPr>
        <p:spPr>
          <a:xfrm rot="0">
            <a:off x="2005838" y="716804"/>
            <a:ext cx="3548876" cy="690840"/>
          </a:xfrm>
          <a:prstGeom prst="rect">
            <a:avLst/>
          </a:prstGeom>
        </p:spPr>
        <p:txBody>
          <a:bodyPr anchor="t" rtlCol="false" tIns="0" lIns="0" bIns="0" rIns="0">
            <a:spAutoFit/>
          </a:bodyPr>
          <a:lstStyle/>
          <a:p>
            <a:pPr>
              <a:lnSpc>
                <a:spcPts val="5454"/>
              </a:lnSpc>
            </a:pPr>
            <a:r>
              <a:rPr lang="en-US" sz="4545">
                <a:solidFill>
                  <a:srgbClr val="718BAB"/>
                </a:solidFill>
                <a:latin typeface="Pacifico"/>
              </a:rPr>
              <a:t>QUELLIFY </a:t>
            </a:r>
          </a:p>
        </p:txBody>
      </p:sp>
      <p:sp>
        <p:nvSpPr>
          <p:cNvPr name="TextBox 8" id="8"/>
          <p:cNvSpPr txBox="true"/>
          <p:nvPr/>
        </p:nvSpPr>
        <p:spPr>
          <a:xfrm rot="0">
            <a:off x="2604049" y="1400248"/>
            <a:ext cx="6450509" cy="441407"/>
          </a:xfrm>
          <a:prstGeom prst="rect">
            <a:avLst/>
          </a:prstGeom>
        </p:spPr>
        <p:txBody>
          <a:bodyPr anchor="t" rtlCol="false" tIns="0" lIns="0" bIns="0" rIns="0">
            <a:spAutoFit/>
          </a:bodyPr>
          <a:lstStyle/>
          <a:p>
            <a:pPr>
              <a:lnSpc>
                <a:spcPts val="3669"/>
              </a:lnSpc>
            </a:pPr>
            <a:r>
              <a:rPr lang="en-US" sz="2621">
                <a:solidFill>
                  <a:srgbClr val="2A2E3A"/>
                </a:solidFill>
                <a:latin typeface="Helios"/>
              </a:rPr>
              <a:t>A Smart way to Learn and Grow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53969"/>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a:lnSpc>
                  <a:spcPts val="3639"/>
                </a:lnSpc>
              </a:pPr>
            </a:p>
          </p:txBody>
        </p:sp>
      </p:grpSp>
      <p:graphicFrame>
        <p:nvGraphicFramePr>
          <p:cNvPr name="Table 5" id="5"/>
          <p:cNvGraphicFramePr>
            <a:graphicFrameLocks noGrp="true"/>
          </p:cNvGraphicFramePr>
          <p:nvPr/>
        </p:nvGraphicFramePr>
        <p:xfrm>
          <a:off x="628433" y="4644318"/>
          <a:ext cx="6604347" cy="4157105"/>
        </p:xfrm>
        <a:graphic>
          <a:graphicData uri="http://schemas.openxmlformats.org/drawingml/2006/table">
            <a:tbl>
              <a:tblPr/>
              <a:tblGrid>
                <a:gridCol w="5219898"/>
                <a:gridCol w="1384449"/>
              </a:tblGrid>
              <a:tr h="827611">
                <a:tc>
                  <a:txBody>
                    <a:bodyPr anchor="t" rtlCol="false"/>
                    <a:lstStyle/>
                    <a:p>
                      <a:pPr algn="l">
                        <a:lnSpc>
                          <a:spcPts val="3639"/>
                        </a:lnSpc>
                        <a:defRPr/>
                      </a:pPr>
                      <a:r>
                        <a:rPr lang="en-US" sz="2599">
                          <a:solidFill>
                            <a:srgbClr val="2A2E3A"/>
                          </a:solidFill>
                          <a:latin typeface="Helios"/>
                        </a:rPr>
                        <a:t>Introduction </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c>
                  <a:txBody>
                    <a:bodyPr anchor="t" rtlCol="false"/>
                    <a:lstStyle/>
                    <a:p>
                      <a:pPr algn="r">
                        <a:lnSpc>
                          <a:spcPts val="3640"/>
                        </a:lnSpc>
                        <a:defRPr/>
                      </a:pPr>
                      <a:r>
                        <a:rPr lang="en-US" sz="2600">
                          <a:solidFill>
                            <a:srgbClr val="718BAB"/>
                          </a:solidFill>
                          <a:latin typeface="Helios"/>
                        </a:rPr>
                        <a:t>3</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r>
              <a:tr h="832373">
                <a:tc>
                  <a:txBody>
                    <a:bodyPr anchor="t" rtlCol="false"/>
                    <a:lstStyle/>
                    <a:p>
                      <a:pPr algn="l">
                        <a:lnSpc>
                          <a:spcPts val="3639"/>
                        </a:lnSpc>
                        <a:defRPr/>
                      </a:pPr>
                      <a:r>
                        <a:rPr lang="en-US" sz="2599">
                          <a:solidFill>
                            <a:srgbClr val="2A2E3A"/>
                          </a:solidFill>
                          <a:latin typeface="Helios"/>
                        </a:rPr>
                        <a:t>Problem statement </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c>
                  <a:txBody>
                    <a:bodyPr anchor="t" rtlCol="false"/>
                    <a:lstStyle/>
                    <a:p>
                      <a:pPr algn="r">
                        <a:lnSpc>
                          <a:spcPts val="3640"/>
                        </a:lnSpc>
                        <a:defRPr/>
                      </a:pPr>
                      <a:r>
                        <a:rPr lang="en-US" sz="2600">
                          <a:solidFill>
                            <a:srgbClr val="718BAB"/>
                          </a:solidFill>
                          <a:latin typeface="Helios Bold"/>
                        </a:rPr>
                        <a:t>4</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r>
              <a:tr h="832373">
                <a:tc>
                  <a:txBody>
                    <a:bodyPr anchor="t" rtlCol="false"/>
                    <a:lstStyle/>
                    <a:p>
                      <a:pPr algn="l">
                        <a:lnSpc>
                          <a:spcPts val="3639"/>
                        </a:lnSpc>
                        <a:defRPr/>
                      </a:pPr>
                      <a:r>
                        <a:rPr lang="en-US" sz="2599">
                          <a:solidFill>
                            <a:srgbClr val="2A2E3A"/>
                          </a:solidFill>
                          <a:latin typeface="Helios"/>
                        </a:rPr>
                        <a:t>Our solution</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c>
                  <a:txBody>
                    <a:bodyPr anchor="t" rtlCol="false"/>
                    <a:lstStyle/>
                    <a:p>
                      <a:pPr algn="r">
                        <a:lnSpc>
                          <a:spcPts val="3640"/>
                        </a:lnSpc>
                        <a:defRPr/>
                      </a:pPr>
                      <a:r>
                        <a:rPr lang="en-US" sz="2600">
                          <a:solidFill>
                            <a:srgbClr val="718BAB"/>
                          </a:solidFill>
                          <a:latin typeface="Helios Bold"/>
                        </a:rPr>
                        <a:t>5</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r>
              <a:tr h="832373">
                <a:tc>
                  <a:txBody>
                    <a:bodyPr anchor="t" rtlCol="false"/>
                    <a:lstStyle/>
                    <a:p>
                      <a:pPr algn="l">
                        <a:lnSpc>
                          <a:spcPts val="3639"/>
                        </a:lnSpc>
                        <a:defRPr/>
                      </a:pPr>
                      <a:r>
                        <a:rPr lang="en-US" sz="2599">
                          <a:solidFill>
                            <a:srgbClr val="2A2E3A"/>
                          </a:solidFill>
                          <a:latin typeface="Helios"/>
                        </a:rPr>
                        <a:t>What we are offering </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c>
                  <a:txBody>
                    <a:bodyPr anchor="t" rtlCol="false"/>
                    <a:lstStyle/>
                    <a:p>
                      <a:pPr algn="r">
                        <a:lnSpc>
                          <a:spcPts val="3640"/>
                        </a:lnSpc>
                        <a:defRPr/>
                      </a:pPr>
                      <a:r>
                        <a:rPr lang="en-US" sz="2600">
                          <a:solidFill>
                            <a:srgbClr val="718BAB"/>
                          </a:solidFill>
                          <a:latin typeface="Helios Bold"/>
                        </a:rPr>
                        <a:t>6</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r>
              <a:tr h="832373">
                <a:tc>
                  <a:txBody>
                    <a:bodyPr anchor="t" rtlCol="false"/>
                    <a:lstStyle/>
                    <a:p>
                      <a:pPr algn="l">
                        <a:lnSpc>
                          <a:spcPts val="3639"/>
                        </a:lnSpc>
                        <a:defRPr/>
                      </a:pPr>
                      <a:r>
                        <a:rPr lang="en-US" sz="2599">
                          <a:solidFill>
                            <a:srgbClr val="2A2E3A"/>
                          </a:solidFill>
                          <a:latin typeface="Helios"/>
                        </a:rPr>
                        <a:t>Our mission and vision </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r">
                        <a:lnSpc>
                          <a:spcPts val="3640"/>
                        </a:lnSpc>
                        <a:defRPr/>
                      </a:pPr>
                      <a:r>
                        <a:rPr lang="en-US" sz="2600">
                          <a:solidFill>
                            <a:srgbClr val="718BAB"/>
                          </a:solidFill>
                          <a:latin typeface="Helios Bold"/>
                        </a:rPr>
                        <a:t>7</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bl>
          </a:graphicData>
        </a:graphic>
      </p:graphicFrame>
      <p:graphicFrame>
        <p:nvGraphicFramePr>
          <p:cNvPr name="Table 6" id="6"/>
          <p:cNvGraphicFramePr>
            <a:graphicFrameLocks noGrp="true"/>
          </p:cNvGraphicFramePr>
          <p:nvPr/>
        </p:nvGraphicFramePr>
        <p:xfrm>
          <a:off x="9647029" y="4645343"/>
          <a:ext cx="6604347" cy="4075415"/>
        </p:xfrm>
        <a:graphic>
          <a:graphicData uri="http://schemas.openxmlformats.org/drawingml/2006/table">
            <a:tbl>
              <a:tblPr/>
              <a:tblGrid>
                <a:gridCol w="5219898"/>
                <a:gridCol w="1384449"/>
              </a:tblGrid>
              <a:tr h="832393">
                <a:tc>
                  <a:txBody>
                    <a:bodyPr anchor="t" rtlCol="false"/>
                    <a:lstStyle/>
                    <a:p>
                      <a:pPr algn="l">
                        <a:lnSpc>
                          <a:spcPts val="3639"/>
                        </a:lnSpc>
                        <a:defRPr/>
                      </a:pPr>
                      <a:r>
                        <a:rPr lang="en-US" sz="2599">
                          <a:solidFill>
                            <a:srgbClr val="2A2E3A"/>
                          </a:solidFill>
                          <a:latin typeface="Helios"/>
                        </a:rPr>
                        <a:t>Objective of the study </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r">
                        <a:lnSpc>
                          <a:spcPts val="3640"/>
                        </a:lnSpc>
                        <a:defRPr/>
                      </a:pPr>
                      <a:r>
                        <a:rPr lang="en-US" sz="2600">
                          <a:solidFill>
                            <a:srgbClr val="718BAB"/>
                          </a:solidFill>
                          <a:latin typeface="Helios Bold"/>
                        </a:rPr>
                        <a:t>8</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r h="832393">
                <a:tc>
                  <a:txBody>
                    <a:bodyPr anchor="t" rtlCol="false"/>
                    <a:lstStyle/>
                    <a:p>
                      <a:pPr algn="l">
                        <a:lnSpc>
                          <a:spcPts val="3639"/>
                        </a:lnSpc>
                        <a:defRPr/>
                      </a:pPr>
                      <a:r>
                        <a:rPr lang="en-US" sz="2599">
                          <a:solidFill>
                            <a:srgbClr val="2A2E3A"/>
                          </a:solidFill>
                          <a:latin typeface="Helios"/>
                        </a:rPr>
                        <a:t>Methodology </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r">
                        <a:lnSpc>
                          <a:spcPts val="3640"/>
                        </a:lnSpc>
                        <a:defRPr/>
                      </a:pPr>
                      <a:r>
                        <a:rPr lang="en-US" sz="2600">
                          <a:solidFill>
                            <a:srgbClr val="718BAB"/>
                          </a:solidFill>
                          <a:latin typeface="Helios Bold"/>
                        </a:rPr>
                        <a:t>9</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r h="791500">
                <a:tc>
                  <a:txBody>
                    <a:bodyPr anchor="t" rtlCol="false"/>
                    <a:lstStyle/>
                    <a:p>
                      <a:pPr algn="l">
                        <a:lnSpc>
                          <a:spcPts val="3639"/>
                        </a:lnSpc>
                        <a:defRPr/>
                      </a:pPr>
                      <a:r>
                        <a:rPr lang="en-US" sz="2599">
                          <a:solidFill>
                            <a:srgbClr val="2A2E3A"/>
                          </a:solidFill>
                          <a:latin typeface="Helios"/>
                        </a:rPr>
                        <a:t>Hardware and software used </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r">
                        <a:lnSpc>
                          <a:spcPts val="3640"/>
                        </a:lnSpc>
                        <a:defRPr/>
                      </a:pPr>
                      <a:r>
                        <a:rPr lang="en-US" sz="2600">
                          <a:solidFill>
                            <a:srgbClr val="718BAB"/>
                          </a:solidFill>
                          <a:latin typeface="Helios Bold"/>
                        </a:rPr>
                        <a:t>10</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r h="791500">
                <a:tc>
                  <a:txBody>
                    <a:bodyPr anchor="t" rtlCol="false"/>
                    <a:lstStyle/>
                    <a:p>
                      <a:pPr algn="l">
                        <a:lnSpc>
                          <a:spcPts val="3639"/>
                        </a:lnSpc>
                        <a:defRPr/>
                      </a:pPr>
                      <a:r>
                        <a:rPr lang="en-US" sz="2599">
                          <a:solidFill>
                            <a:srgbClr val="2A2E3A"/>
                          </a:solidFill>
                          <a:latin typeface="Helios"/>
                        </a:rPr>
                        <a:t>DFD/Flow chart of the study </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r">
                        <a:lnSpc>
                          <a:spcPts val="3640"/>
                        </a:lnSpc>
                        <a:defRPr/>
                      </a:pPr>
                      <a:r>
                        <a:rPr lang="en-US" sz="2600">
                          <a:solidFill>
                            <a:srgbClr val="718BAB"/>
                          </a:solidFill>
                          <a:latin typeface="Helios Bold"/>
                        </a:rPr>
                        <a:t>11</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r h="827630">
                <a:tc>
                  <a:txBody>
                    <a:bodyPr anchor="t" rtlCol="false"/>
                    <a:lstStyle/>
                    <a:p>
                      <a:pPr algn="l">
                        <a:lnSpc>
                          <a:spcPts val="3639"/>
                        </a:lnSpc>
                        <a:defRPr/>
                      </a:pPr>
                      <a:r>
                        <a:rPr lang="en-US" sz="2599">
                          <a:solidFill>
                            <a:srgbClr val="2A2E3A"/>
                          </a:solidFill>
                          <a:latin typeface="Helios"/>
                        </a:rPr>
                        <a:t>References </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r">
                        <a:lnSpc>
                          <a:spcPts val="3640"/>
                        </a:lnSpc>
                        <a:defRPr/>
                      </a:pPr>
                      <a:r>
                        <a:rPr lang="en-US" sz="2600">
                          <a:solidFill>
                            <a:srgbClr val="718BAB"/>
                          </a:solidFill>
                          <a:latin typeface="Helios Bold"/>
                        </a:rPr>
                        <a:t>12</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bl>
          </a:graphicData>
        </a:graphic>
      </p:graphicFrame>
      <p:sp>
        <p:nvSpPr>
          <p:cNvPr name="Freeform 7" id="7"/>
          <p:cNvSpPr/>
          <p:nvPr/>
        </p:nvSpPr>
        <p:spPr>
          <a:xfrm flipH="false" flipV="false" rot="0">
            <a:off x="8025435" y="9754947"/>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0" y="2850426"/>
            <a:ext cx="8926964" cy="898541"/>
          </a:xfrm>
          <a:prstGeom prst="rect">
            <a:avLst/>
          </a:prstGeom>
        </p:spPr>
        <p:txBody>
          <a:bodyPr anchor="t" rtlCol="false" tIns="0" lIns="0" bIns="0" rIns="0">
            <a:spAutoFit/>
          </a:bodyPr>
          <a:lstStyle/>
          <a:p>
            <a:pPr algn="ctr">
              <a:lnSpc>
                <a:spcPts val="7198"/>
              </a:lnSpc>
            </a:pPr>
            <a:r>
              <a:rPr lang="en-US" sz="5537">
                <a:solidFill>
                  <a:srgbClr val="153969"/>
                </a:solidFill>
                <a:latin typeface="Klein Bold"/>
              </a:rPr>
              <a:t>Presentation outline -:</a:t>
            </a:r>
          </a:p>
        </p:txBody>
      </p:sp>
      <p:sp>
        <p:nvSpPr>
          <p:cNvPr name="TextBox 9" id="9"/>
          <p:cNvSpPr txBox="true"/>
          <p:nvPr/>
        </p:nvSpPr>
        <p:spPr>
          <a:xfrm rot="0">
            <a:off x="2005838" y="716804"/>
            <a:ext cx="3612655" cy="690840"/>
          </a:xfrm>
          <a:prstGeom prst="rect">
            <a:avLst/>
          </a:prstGeom>
        </p:spPr>
        <p:txBody>
          <a:bodyPr anchor="t" rtlCol="false" tIns="0" lIns="0" bIns="0" rIns="0">
            <a:spAutoFit/>
          </a:bodyPr>
          <a:lstStyle/>
          <a:p>
            <a:pPr>
              <a:lnSpc>
                <a:spcPts val="5454"/>
              </a:lnSpc>
            </a:pPr>
            <a:r>
              <a:rPr lang="en-US" sz="4545">
                <a:solidFill>
                  <a:srgbClr val="718BAB"/>
                </a:solidFill>
                <a:latin typeface="Pacifico"/>
              </a:rPr>
              <a:t>QUELLIFY </a:t>
            </a:r>
          </a:p>
        </p:txBody>
      </p:sp>
      <p:sp>
        <p:nvSpPr>
          <p:cNvPr name="Freeform 10" id="10"/>
          <p:cNvSpPr/>
          <p:nvPr/>
        </p:nvSpPr>
        <p:spPr>
          <a:xfrm flipH="false" flipV="false" rot="0">
            <a:off x="0" y="0"/>
            <a:ext cx="2005838" cy="2011201"/>
          </a:xfrm>
          <a:custGeom>
            <a:avLst/>
            <a:gdLst/>
            <a:ahLst/>
            <a:cxnLst/>
            <a:rect r="r" b="b" t="t" l="l"/>
            <a:pathLst>
              <a:path h="2011201" w="2005838">
                <a:moveTo>
                  <a:pt x="0" y="0"/>
                </a:moveTo>
                <a:lnTo>
                  <a:pt x="2005838" y="0"/>
                </a:lnTo>
                <a:lnTo>
                  <a:pt x="2005838" y="2011201"/>
                </a:lnTo>
                <a:lnTo>
                  <a:pt x="0" y="2011201"/>
                </a:lnTo>
                <a:lnTo>
                  <a:pt x="0" y="0"/>
                </a:lnTo>
                <a:close/>
              </a:path>
            </a:pathLst>
          </a:custGeom>
          <a:blipFill>
            <a:blip r:embed="rId4"/>
            <a:stretch>
              <a:fillRect l="0" t="0" r="0" b="0"/>
            </a:stretch>
          </a:blipFill>
        </p:spPr>
      </p:sp>
      <p:sp>
        <p:nvSpPr>
          <p:cNvPr name="TextBox 11" id="11"/>
          <p:cNvSpPr txBox="true"/>
          <p:nvPr/>
        </p:nvSpPr>
        <p:spPr>
          <a:xfrm rot="0">
            <a:off x="2604049" y="1400248"/>
            <a:ext cx="6450509" cy="441407"/>
          </a:xfrm>
          <a:prstGeom prst="rect">
            <a:avLst/>
          </a:prstGeom>
        </p:spPr>
        <p:txBody>
          <a:bodyPr anchor="t" rtlCol="false" tIns="0" lIns="0" bIns="0" rIns="0">
            <a:spAutoFit/>
          </a:bodyPr>
          <a:lstStyle/>
          <a:p>
            <a:pPr>
              <a:lnSpc>
                <a:spcPts val="3669"/>
              </a:lnSpc>
            </a:pPr>
            <a:r>
              <a:rPr lang="en-US" sz="2621">
                <a:solidFill>
                  <a:srgbClr val="2A2E3A"/>
                </a:solidFill>
                <a:latin typeface="Helios"/>
              </a:rPr>
              <a:t>Smart way to Learn and Grow </a:t>
            </a:r>
          </a:p>
        </p:txBody>
      </p:sp>
      <p:grpSp>
        <p:nvGrpSpPr>
          <p:cNvPr name="Group 12" id="12"/>
          <p:cNvGrpSpPr>
            <a:grpSpLocks noChangeAspect="true"/>
          </p:cNvGrpSpPr>
          <p:nvPr/>
        </p:nvGrpSpPr>
        <p:grpSpPr>
          <a:xfrm rot="0">
            <a:off x="16251376" y="249269"/>
            <a:ext cx="1625915" cy="1625909"/>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7922" r="0" b="-773"/>
              </a:stretch>
            </a:blipFill>
          </p:spPr>
        </p:sp>
      </p:grpSp>
      <p:sp>
        <p:nvSpPr>
          <p:cNvPr name="Freeform 14" id="14"/>
          <p:cNvSpPr/>
          <p:nvPr/>
        </p:nvSpPr>
        <p:spPr>
          <a:xfrm flipH="false" flipV="false" rot="0">
            <a:off x="16821775" y="9081192"/>
            <a:ext cx="1466225" cy="1484553"/>
          </a:xfrm>
          <a:custGeom>
            <a:avLst/>
            <a:gdLst/>
            <a:ahLst/>
            <a:cxnLst/>
            <a:rect r="r" b="b" t="t" l="l"/>
            <a:pathLst>
              <a:path h="1484553" w="1466225">
                <a:moveTo>
                  <a:pt x="0" y="0"/>
                </a:moveTo>
                <a:lnTo>
                  <a:pt x="1466225" y="0"/>
                </a:lnTo>
                <a:lnTo>
                  <a:pt x="1466225" y="1484552"/>
                </a:lnTo>
                <a:lnTo>
                  <a:pt x="0" y="1484552"/>
                </a:lnTo>
                <a:lnTo>
                  <a:pt x="0" y="0"/>
                </a:lnTo>
                <a:close/>
              </a:path>
            </a:pathLst>
          </a:custGeom>
          <a:blipFill>
            <a:blip r:embed="rId6"/>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6251376" y="249269"/>
            <a:ext cx="1625915" cy="1625909"/>
            <a:chOff x="0" y="0"/>
            <a:chExt cx="6350000" cy="6349975"/>
          </a:xfrm>
        </p:grpSpPr>
        <p:sp>
          <p:nvSpPr>
            <p:cNvPr name="Freeform 3" id="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7922" r="0" b="-773"/>
              </a:stretch>
            </a:blipFill>
          </p:spPr>
        </p:sp>
      </p:grpSp>
      <p:sp>
        <p:nvSpPr>
          <p:cNvPr name="Freeform 4" id="4"/>
          <p:cNvSpPr/>
          <p:nvPr/>
        </p:nvSpPr>
        <p:spPr>
          <a:xfrm flipH="false" flipV="false" rot="0">
            <a:off x="0" y="0"/>
            <a:ext cx="2005838" cy="2011201"/>
          </a:xfrm>
          <a:custGeom>
            <a:avLst/>
            <a:gdLst/>
            <a:ahLst/>
            <a:cxnLst/>
            <a:rect r="r" b="b" t="t" l="l"/>
            <a:pathLst>
              <a:path h="2011201" w="2005838">
                <a:moveTo>
                  <a:pt x="0" y="0"/>
                </a:moveTo>
                <a:lnTo>
                  <a:pt x="2005838" y="0"/>
                </a:lnTo>
                <a:lnTo>
                  <a:pt x="2005838" y="2011201"/>
                </a:lnTo>
                <a:lnTo>
                  <a:pt x="0" y="2011201"/>
                </a:lnTo>
                <a:lnTo>
                  <a:pt x="0" y="0"/>
                </a:lnTo>
                <a:close/>
              </a:path>
            </a:pathLst>
          </a:custGeom>
          <a:blipFill>
            <a:blip r:embed="rId3"/>
            <a:stretch>
              <a:fillRect l="0" t="0" r="0" b="0"/>
            </a:stretch>
          </a:blipFill>
        </p:spPr>
      </p:sp>
      <p:sp>
        <p:nvSpPr>
          <p:cNvPr name="Freeform 5" id="5"/>
          <p:cNvSpPr/>
          <p:nvPr/>
        </p:nvSpPr>
        <p:spPr>
          <a:xfrm flipH="false" flipV="false" rot="0">
            <a:off x="16526188" y="8516024"/>
            <a:ext cx="1466225" cy="1484553"/>
          </a:xfrm>
          <a:custGeom>
            <a:avLst/>
            <a:gdLst/>
            <a:ahLst/>
            <a:cxnLst/>
            <a:rect r="r" b="b" t="t" l="l"/>
            <a:pathLst>
              <a:path h="1484553" w="1466225">
                <a:moveTo>
                  <a:pt x="0" y="0"/>
                </a:moveTo>
                <a:lnTo>
                  <a:pt x="1466224" y="0"/>
                </a:lnTo>
                <a:lnTo>
                  <a:pt x="1466224" y="1484552"/>
                </a:lnTo>
                <a:lnTo>
                  <a:pt x="0" y="1484552"/>
                </a:lnTo>
                <a:lnTo>
                  <a:pt x="0" y="0"/>
                </a:lnTo>
                <a:close/>
              </a:path>
            </a:pathLst>
          </a:custGeom>
          <a:blipFill>
            <a:blip r:embed="rId4"/>
            <a:stretch>
              <a:fillRect l="0" t="0" r="0" b="0"/>
            </a:stretch>
          </a:blipFill>
        </p:spPr>
      </p:sp>
      <p:grpSp>
        <p:nvGrpSpPr>
          <p:cNvPr name="Group 6" id="6"/>
          <p:cNvGrpSpPr>
            <a:grpSpLocks noChangeAspect="true"/>
          </p:cNvGrpSpPr>
          <p:nvPr/>
        </p:nvGrpSpPr>
        <p:grpSpPr>
          <a:xfrm rot="0">
            <a:off x="9330417" y="1644764"/>
            <a:ext cx="7813763" cy="7813731"/>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0" r="0" b="0"/>
              </a:stretch>
            </a:blipFill>
          </p:spPr>
        </p:sp>
      </p:grpSp>
      <p:sp>
        <p:nvSpPr>
          <p:cNvPr name="TextBox 8" id="8"/>
          <p:cNvSpPr txBox="true"/>
          <p:nvPr/>
        </p:nvSpPr>
        <p:spPr>
          <a:xfrm rot="0">
            <a:off x="320547" y="4899350"/>
            <a:ext cx="8823453" cy="4358950"/>
          </a:xfrm>
          <a:prstGeom prst="rect">
            <a:avLst/>
          </a:prstGeom>
        </p:spPr>
        <p:txBody>
          <a:bodyPr anchor="t" rtlCol="false" tIns="0" lIns="0" bIns="0" rIns="0">
            <a:spAutoFit/>
          </a:bodyPr>
          <a:lstStyle/>
          <a:p>
            <a:pPr marL="537803" indent="-268901" lvl="1">
              <a:lnSpc>
                <a:spcPts val="3487"/>
              </a:lnSpc>
              <a:buFont typeface="Arial"/>
              <a:buChar char="•"/>
            </a:pPr>
            <a:r>
              <a:rPr lang="en-US" sz="2490">
                <a:solidFill>
                  <a:srgbClr val="2A2E3A"/>
                </a:solidFill>
                <a:latin typeface="Helios"/>
              </a:rPr>
              <a:t>Discover a learning experience that goes beyond the traditional classroom.</a:t>
            </a:r>
          </a:p>
          <a:p>
            <a:pPr>
              <a:lnSpc>
                <a:spcPts val="3487"/>
              </a:lnSpc>
            </a:pPr>
          </a:p>
          <a:p>
            <a:pPr marL="537803" indent="-268901" lvl="1">
              <a:lnSpc>
                <a:spcPts val="3487"/>
              </a:lnSpc>
              <a:buFont typeface="Arial"/>
              <a:buChar char="•"/>
            </a:pPr>
            <a:r>
              <a:rPr lang="en-US" sz="2490" u="none">
                <a:solidFill>
                  <a:srgbClr val="2A2E3A"/>
                </a:solidFill>
                <a:latin typeface="Helios"/>
              </a:rPr>
              <a:t>Our career paths and roadmap are crafted by experienced educators to provide you with the skills and knowledge that you need to thrive in today's fast-paced world.</a:t>
            </a:r>
          </a:p>
          <a:p>
            <a:pPr>
              <a:lnSpc>
                <a:spcPts val="3487"/>
              </a:lnSpc>
            </a:pPr>
          </a:p>
          <a:p>
            <a:pPr marL="537803" indent="-268901" lvl="1">
              <a:lnSpc>
                <a:spcPts val="3487"/>
              </a:lnSpc>
              <a:buFont typeface="Arial"/>
              <a:buChar char="•"/>
            </a:pPr>
            <a:r>
              <a:rPr lang="en-US" sz="2490" u="none">
                <a:solidFill>
                  <a:srgbClr val="2A2E3A"/>
                </a:solidFill>
                <a:latin typeface="Helios"/>
              </a:rPr>
              <a:t>From business and technology to arts and personal development, our diverse roadmap catalog ensures that you can explore and excel in your areas of interest.</a:t>
            </a:r>
          </a:p>
        </p:txBody>
      </p:sp>
      <p:sp>
        <p:nvSpPr>
          <p:cNvPr name="TextBox 9" id="9"/>
          <p:cNvSpPr txBox="true"/>
          <p:nvPr/>
        </p:nvSpPr>
        <p:spPr>
          <a:xfrm rot="0">
            <a:off x="2005838" y="716804"/>
            <a:ext cx="3823466" cy="690840"/>
          </a:xfrm>
          <a:prstGeom prst="rect">
            <a:avLst/>
          </a:prstGeom>
        </p:spPr>
        <p:txBody>
          <a:bodyPr anchor="t" rtlCol="false" tIns="0" lIns="0" bIns="0" rIns="0">
            <a:spAutoFit/>
          </a:bodyPr>
          <a:lstStyle/>
          <a:p>
            <a:pPr>
              <a:lnSpc>
                <a:spcPts val="5454"/>
              </a:lnSpc>
            </a:pPr>
            <a:r>
              <a:rPr lang="en-US" sz="4545">
                <a:solidFill>
                  <a:srgbClr val="718BAB"/>
                </a:solidFill>
                <a:latin typeface="Pacifico"/>
              </a:rPr>
              <a:t>QUELLIFY </a:t>
            </a:r>
          </a:p>
        </p:txBody>
      </p:sp>
      <p:sp>
        <p:nvSpPr>
          <p:cNvPr name="TextBox 10" id="10"/>
          <p:cNvSpPr txBox="true"/>
          <p:nvPr/>
        </p:nvSpPr>
        <p:spPr>
          <a:xfrm rot="0">
            <a:off x="2604049" y="1400248"/>
            <a:ext cx="6450509" cy="441407"/>
          </a:xfrm>
          <a:prstGeom prst="rect">
            <a:avLst/>
          </a:prstGeom>
        </p:spPr>
        <p:txBody>
          <a:bodyPr anchor="t" rtlCol="false" tIns="0" lIns="0" bIns="0" rIns="0">
            <a:spAutoFit/>
          </a:bodyPr>
          <a:lstStyle/>
          <a:p>
            <a:pPr>
              <a:lnSpc>
                <a:spcPts val="3669"/>
              </a:lnSpc>
            </a:pPr>
            <a:r>
              <a:rPr lang="en-US" sz="2621">
                <a:solidFill>
                  <a:srgbClr val="2A2E3A"/>
                </a:solidFill>
                <a:latin typeface="Helios"/>
              </a:rPr>
              <a:t>Smart way to Learn and Grow </a:t>
            </a:r>
          </a:p>
        </p:txBody>
      </p:sp>
      <p:sp>
        <p:nvSpPr>
          <p:cNvPr name="TextBox 11" id="11"/>
          <p:cNvSpPr txBox="true"/>
          <p:nvPr/>
        </p:nvSpPr>
        <p:spPr>
          <a:xfrm rot="0">
            <a:off x="762128" y="2921393"/>
            <a:ext cx="6310885" cy="1039189"/>
          </a:xfrm>
          <a:prstGeom prst="rect">
            <a:avLst/>
          </a:prstGeom>
        </p:spPr>
        <p:txBody>
          <a:bodyPr anchor="t" rtlCol="false" tIns="0" lIns="0" bIns="0" rIns="0">
            <a:spAutoFit/>
          </a:bodyPr>
          <a:lstStyle/>
          <a:p>
            <a:pPr>
              <a:lnSpc>
                <a:spcPts val="8238"/>
              </a:lnSpc>
            </a:pPr>
            <a:r>
              <a:rPr lang="en-US" sz="6337">
                <a:solidFill>
                  <a:srgbClr val="2A2E3A"/>
                </a:solidFill>
                <a:latin typeface="Klein Bold"/>
              </a:rPr>
              <a:t>Introduction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435847" y="4080865"/>
            <a:ext cx="8823453" cy="4358950"/>
          </a:xfrm>
          <a:prstGeom prst="rect">
            <a:avLst/>
          </a:prstGeom>
        </p:spPr>
        <p:txBody>
          <a:bodyPr anchor="t" rtlCol="false" tIns="0" lIns="0" bIns="0" rIns="0">
            <a:spAutoFit/>
          </a:bodyPr>
          <a:lstStyle/>
          <a:p>
            <a:pPr marL="537803" indent="-268901" lvl="1">
              <a:lnSpc>
                <a:spcPts val="3487"/>
              </a:lnSpc>
              <a:buFont typeface="Arial"/>
              <a:buChar char="•"/>
            </a:pPr>
            <a:r>
              <a:rPr lang="en-US" sz="2490">
                <a:solidFill>
                  <a:srgbClr val="2A2E3A"/>
                </a:solidFill>
                <a:latin typeface="Helios"/>
              </a:rPr>
              <a:t>Discover a learning experience that goes beyond the traditional classroom.</a:t>
            </a:r>
          </a:p>
          <a:p>
            <a:pPr>
              <a:lnSpc>
                <a:spcPts val="3487"/>
              </a:lnSpc>
            </a:pPr>
          </a:p>
          <a:p>
            <a:pPr marL="537803" indent="-268901" lvl="1">
              <a:lnSpc>
                <a:spcPts val="3487"/>
              </a:lnSpc>
              <a:buFont typeface="Arial"/>
              <a:buChar char="•"/>
            </a:pPr>
            <a:r>
              <a:rPr lang="en-US" sz="2490" u="none">
                <a:solidFill>
                  <a:srgbClr val="2A2E3A"/>
                </a:solidFill>
                <a:latin typeface="Helios"/>
              </a:rPr>
              <a:t>Our career paths and roadmap are crafted by experienced educators to provide you with the skills and knowledge that you need to thrive in today's fast-paced world.</a:t>
            </a:r>
          </a:p>
          <a:p>
            <a:pPr>
              <a:lnSpc>
                <a:spcPts val="3487"/>
              </a:lnSpc>
            </a:pPr>
          </a:p>
          <a:p>
            <a:pPr marL="537803" indent="-268901" lvl="1">
              <a:lnSpc>
                <a:spcPts val="3487"/>
              </a:lnSpc>
              <a:buFont typeface="Arial"/>
              <a:buChar char="•"/>
            </a:pPr>
            <a:r>
              <a:rPr lang="en-US" sz="2490" u="none">
                <a:solidFill>
                  <a:srgbClr val="2A2E3A"/>
                </a:solidFill>
                <a:latin typeface="Helios"/>
              </a:rPr>
              <a:t>From business and technology to arts and personal development, our diverse roadmap catalog ensures that you can explore and excel in your areas of interest.</a:t>
            </a:r>
          </a:p>
        </p:txBody>
      </p:sp>
      <p:grpSp>
        <p:nvGrpSpPr>
          <p:cNvPr name="Group 3" id="3"/>
          <p:cNvGrpSpPr>
            <a:grpSpLocks noChangeAspect="true"/>
          </p:cNvGrpSpPr>
          <p:nvPr/>
        </p:nvGrpSpPr>
        <p:grpSpPr>
          <a:xfrm rot="0">
            <a:off x="16251376" y="249269"/>
            <a:ext cx="1625915" cy="1625909"/>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7922" r="0" b="-773"/>
              </a:stretch>
            </a:blipFill>
          </p:spPr>
        </p:sp>
      </p:grpSp>
      <p:sp>
        <p:nvSpPr>
          <p:cNvPr name="Freeform 5" id="5"/>
          <p:cNvSpPr/>
          <p:nvPr/>
        </p:nvSpPr>
        <p:spPr>
          <a:xfrm flipH="false" flipV="false" rot="0">
            <a:off x="0" y="0"/>
            <a:ext cx="2005838" cy="2011201"/>
          </a:xfrm>
          <a:custGeom>
            <a:avLst/>
            <a:gdLst/>
            <a:ahLst/>
            <a:cxnLst/>
            <a:rect r="r" b="b" t="t" l="l"/>
            <a:pathLst>
              <a:path h="2011201" w="2005838">
                <a:moveTo>
                  <a:pt x="0" y="0"/>
                </a:moveTo>
                <a:lnTo>
                  <a:pt x="2005838" y="0"/>
                </a:lnTo>
                <a:lnTo>
                  <a:pt x="2005838" y="2011201"/>
                </a:lnTo>
                <a:lnTo>
                  <a:pt x="0" y="2011201"/>
                </a:lnTo>
                <a:lnTo>
                  <a:pt x="0" y="0"/>
                </a:lnTo>
                <a:close/>
              </a:path>
            </a:pathLst>
          </a:custGeom>
          <a:blipFill>
            <a:blip r:embed="rId3"/>
            <a:stretch>
              <a:fillRect l="0" t="0" r="0" b="0"/>
            </a:stretch>
          </a:blipFill>
        </p:spPr>
      </p:sp>
      <p:sp>
        <p:nvSpPr>
          <p:cNvPr name="Freeform 6" id="6"/>
          <p:cNvSpPr/>
          <p:nvPr/>
        </p:nvSpPr>
        <p:spPr>
          <a:xfrm flipH="false" flipV="false" rot="0">
            <a:off x="16526188" y="8516024"/>
            <a:ext cx="1466225" cy="1484553"/>
          </a:xfrm>
          <a:custGeom>
            <a:avLst/>
            <a:gdLst/>
            <a:ahLst/>
            <a:cxnLst/>
            <a:rect r="r" b="b" t="t" l="l"/>
            <a:pathLst>
              <a:path h="1484553" w="1466225">
                <a:moveTo>
                  <a:pt x="0" y="0"/>
                </a:moveTo>
                <a:lnTo>
                  <a:pt x="1466224" y="0"/>
                </a:lnTo>
                <a:lnTo>
                  <a:pt x="1466224" y="1484552"/>
                </a:lnTo>
                <a:lnTo>
                  <a:pt x="0" y="1484552"/>
                </a:lnTo>
                <a:lnTo>
                  <a:pt x="0" y="0"/>
                </a:lnTo>
                <a:close/>
              </a:path>
            </a:pathLst>
          </a:custGeom>
          <a:blipFill>
            <a:blip r:embed="rId4"/>
            <a:stretch>
              <a:fillRect l="0" t="0" r="0" b="0"/>
            </a:stretch>
          </a:blipFill>
        </p:spPr>
      </p:sp>
      <p:grpSp>
        <p:nvGrpSpPr>
          <p:cNvPr name="Group 7" id="7"/>
          <p:cNvGrpSpPr>
            <a:grpSpLocks noChangeAspect="true"/>
          </p:cNvGrpSpPr>
          <p:nvPr/>
        </p:nvGrpSpPr>
        <p:grpSpPr>
          <a:xfrm rot="0">
            <a:off x="442015" y="2202362"/>
            <a:ext cx="7055938" cy="7055938"/>
            <a:chOff x="0" y="0"/>
            <a:chExt cx="3282950" cy="3282950"/>
          </a:xfrm>
        </p:grpSpPr>
        <p:sp>
          <p:nvSpPr>
            <p:cNvPr name="Freeform 8" id="8"/>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5"/>
              <a:stretch>
                <a:fillRect l="0" t="-505" r="0" b="-505"/>
              </a:stretch>
            </a:blipFill>
          </p:spPr>
        </p:sp>
      </p:grpSp>
      <p:sp>
        <p:nvSpPr>
          <p:cNvPr name="TextBox 9" id="9"/>
          <p:cNvSpPr txBox="true"/>
          <p:nvPr/>
        </p:nvSpPr>
        <p:spPr>
          <a:xfrm rot="0">
            <a:off x="8984940" y="2067890"/>
            <a:ext cx="10343910" cy="1039189"/>
          </a:xfrm>
          <a:prstGeom prst="rect">
            <a:avLst/>
          </a:prstGeom>
        </p:spPr>
        <p:txBody>
          <a:bodyPr anchor="t" rtlCol="false" tIns="0" lIns="0" bIns="0" rIns="0">
            <a:spAutoFit/>
          </a:bodyPr>
          <a:lstStyle/>
          <a:p>
            <a:pPr>
              <a:lnSpc>
                <a:spcPts val="8238"/>
              </a:lnSpc>
            </a:pPr>
            <a:r>
              <a:rPr lang="en-US" sz="6337">
                <a:solidFill>
                  <a:srgbClr val="2A2E3A"/>
                </a:solidFill>
                <a:latin typeface="Klein Bold"/>
              </a:rPr>
              <a:t>Identified problem</a:t>
            </a:r>
          </a:p>
        </p:txBody>
      </p:sp>
      <p:sp>
        <p:nvSpPr>
          <p:cNvPr name="TextBox 10" id="10"/>
          <p:cNvSpPr txBox="true"/>
          <p:nvPr/>
        </p:nvSpPr>
        <p:spPr>
          <a:xfrm rot="0">
            <a:off x="2005838" y="716804"/>
            <a:ext cx="3449106" cy="690840"/>
          </a:xfrm>
          <a:prstGeom prst="rect">
            <a:avLst/>
          </a:prstGeom>
        </p:spPr>
        <p:txBody>
          <a:bodyPr anchor="t" rtlCol="false" tIns="0" lIns="0" bIns="0" rIns="0">
            <a:spAutoFit/>
          </a:bodyPr>
          <a:lstStyle/>
          <a:p>
            <a:pPr>
              <a:lnSpc>
                <a:spcPts val="5454"/>
              </a:lnSpc>
            </a:pPr>
            <a:r>
              <a:rPr lang="en-US" sz="4545">
                <a:solidFill>
                  <a:srgbClr val="718BAB"/>
                </a:solidFill>
                <a:latin typeface="Pacifico"/>
              </a:rPr>
              <a:t>QUELLIFY </a:t>
            </a:r>
          </a:p>
        </p:txBody>
      </p:sp>
      <p:sp>
        <p:nvSpPr>
          <p:cNvPr name="TextBox 11" id="11"/>
          <p:cNvSpPr txBox="true"/>
          <p:nvPr/>
        </p:nvSpPr>
        <p:spPr>
          <a:xfrm rot="0">
            <a:off x="2604049" y="1400248"/>
            <a:ext cx="6450509" cy="441407"/>
          </a:xfrm>
          <a:prstGeom prst="rect">
            <a:avLst/>
          </a:prstGeom>
        </p:spPr>
        <p:txBody>
          <a:bodyPr anchor="t" rtlCol="false" tIns="0" lIns="0" bIns="0" rIns="0">
            <a:spAutoFit/>
          </a:bodyPr>
          <a:lstStyle/>
          <a:p>
            <a:pPr>
              <a:lnSpc>
                <a:spcPts val="3669"/>
              </a:lnSpc>
            </a:pPr>
            <a:r>
              <a:rPr lang="en-US" sz="2621">
                <a:solidFill>
                  <a:srgbClr val="2A2E3A"/>
                </a:solidFill>
                <a:latin typeface="Helios"/>
              </a:rPr>
              <a:t>Smart way to Learn and Grow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6251376" y="249269"/>
            <a:ext cx="1625915" cy="1625909"/>
            <a:chOff x="0" y="0"/>
            <a:chExt cx="6350000" cy="6349975"/>
          </a:xfrm>
        </p:grpSpPr>
        <p:sp>
          <p:nvSpPr>
            <p:cNvPr name="Freeform 3" id="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7922" r="0" b="-773"/>
              </a:stretch>
            </a:blipFill>
          </p:spPr>
        </p:sp>
      </p:grpSp>
      <p:sp>
        <p:nvSpPr>
          <p:cNvPr name="Freeform 4" id="4"/>
          <p:cNvSpPr/>
          <p:nvPr/>
        </p:nvSpPr>
        <p:spPr>
          <a:xfrm flipH="false" flipV="false" rot="0">
            <a:off x="0" y="0"/>
            <a:ext cx="2005838" cy="2011201"/>
          </a:xfrm>
          <a:custGeom>
            <a:avLst/>
            <a:gdLst/>
            <a:ahLst/>
            <a:cxnLst/>
            <a:rect r="r" b="b" t="t" l="l"/>
            <a:pathLst>
              <a:path h="2011201" w="2005838">
                <a:moveTo>
                  <a:pt x="0" y="0"/>
                </a:moveTo>
                <a:lnTo>
                  <a:pt x="2005838" y="0"/>
                </a:lnTo>
                <a:lnTo>
                  <a:pt x="2005838" y="2011201"/>
                </a:lnTo>
                <a:lnTo>
                  <a:pt x="0" y="2011201"/>
                </a:lnTo>
                <a:lnTo>
                  <a:pt x="0" y="0"/>
                </a:lnTo>
                <a:close/>
              </a:path>
            </a:pathLst>
          </a:custGeom>
          <a:blipFill>
            <a:blip r:embed="rId3"/>
            <a:stretch>
              <a:fillRect l="0" t="0" r="0" b="0"/>
            </a:stretch>
          </a:blipFill>
        </p:spPr>
      </p:sp>
      <p:sp>
        <p:nvSpPr>
          <p:cNvPr name="Freeform 5" id="5"/>
          <p:cNvSpPr/>
          <p:nvPr/>
        </p:nvSpPr>
        <p:spPr>
          <a:xfrm flipH="false" flipV="false" rot="0">
            <a:off x="16526188" y="8868145"/>
            <a:ext cx="1466225" cy="1484553"/>
          </a:xfrm>
          <a:custGeom>
            <a:avLst/>
            <a:gdLst/>
            <a:ahLst/>
            <a:cxnLst/>
            <a:rect r="r" b="b" t="t" l="l"/>
            <a:pathLst>
              <a:path h="1484553" w="1466225">
                <a:moveTo>
                  <a:pt x="0" y="0"/>
                </a:moveTo>
                <a:lnTo>
                  <a:pt x="1466224" y="0"/>
                </a:lnTo>
                <a:lnTo>
                  <a:pt x="1466224" y="1484552"/>
                </a:lnTo>
                <a:lnTo>
                  <a:pt x="0" y="1484552"/>
                </a:lnTo>
                <a:lnTo>
                  <a:pt x="0" y="0"/>
                </a:lnTo>
                <a:close/>
              </a:path>
            </a:pathLst>
          </a:custGeom>
          <a:blipFill>
            <a:blip r:embed="rId4"/>
            <a:stretch>
              <a:fillRect l="0" t="0" r="0" b="0"/>
            </a:stretch>
          </a:blipFill>
        </p:spPr>
      </p:sp>
      <p:grpSp>
        <p:nvGrpSpPr>
          <p:cNvPr name="Group 6" id="6"/>
          <p:cNvGrpSpPr>
            <a:grpSpLocks noChangeAspect="true"/>
          </p:cNvGrpSpPr>
          <p:nvPr/>
        </p:nvGrpSpPr>
        <p:grpSpPr>
          <a:xfrm rot="0">
            <a:off x="9654633" y="1407644"/>
            <a:ext cx="7196818" cy="7196818"/>
            <a:chOff x="0" y="0"/>
            <a:chExt cx="3282950" cy="3282950"/>
          </a:xfrm>
        </p:grpSpPr>
        <p:sp>
          <p:nvSpPr>
            <p:cNvPr name="Freeform 7" id="7"/>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5"/>
              <a:stretch>
                <a:fillRect l="0" t="-831" r="0" b="-831"/>
              </a:stretch>
            </a:blipFill>
          </p:spPr>
        </p:sp>
      </p:grpSp>
      <p:sp>
        <p:nvSpPr>
          <p:cNvPr name="TextBox 8" id="8"/>
          <p:cNvSpPr txBox="true"/>
          <p:nvPr/>
        </p:nvSpPr>
        <p:spPr>
          <a:xfrm rot="0">
            <a:off x="1002919" y="2711006"/>
            <a:ext cx="6672924" cy="1070239"/>
          </a:xfrm>
          <a:prstGeom prst="rect">
            <a:avLst/>
          </a:prstGeom>
        </p:spPr>
        <p:txBody>
          <a:bodyPr anchor="t" rtlCol="false" tIns="0" lIns="0" bIns="0" rIns="0">
            <a:spAutoFit/>
          </a:bodyPr>
          <a:lstStyle/>
          <a:p>
            <a:pPr>
              <a:lnSpc>
                <a:spcPts val="8422"/>
              </a:lnSpc>
            </a:pPr>
            <a:r>
              <a:rPr lang="en-US" sz="6479">
                <a:solidFill>
                  <a:srgbClr val="2A2E3A"/>
                </a:solidFill>
                <a:latin typeface="Klein Bold"/>
              </a:rPr>
              <a:t>Solution </a:t>
            </a:r>
          </a:p>
        </p:txBody>
      </p:sp>
      <p:sp>
        <p:nvSpPr>
          <p:cNvPr name="TextBox 9" id="9"/>
          <p:cNvSpPr txBox="true"/>
          <p:nvPr/>
        </p:nvSpPr>
        <p:spPr>
          <a:xfrm rot="0">
            <a:off x="668017" y="4500099"/>
            <a:ext cx="7750254" cy="4368045"/>
          </a:xfrm>
          <a:prstGeom prst="rect">
            <a:avLst/>
          </a:prstGeom>
        </p:spPr>
        <p:txBody>
          <a:bodyPr anchor="t" rtlCol="false" tIns="0" lIns="0" bIns="0" rIns="0">
            <a:spAutoFit/>
          </a:bodyPr>
          <a:lstStyle/>
          <a:p>
            <a:pPr>
              <a:lnSpc>
                <a:spcPts val="4365"/>
              </a:lnSpc>
            </a:pPr>
            <a:r>
              <a:rPr lang="en-US" sz="3117">
                <a:solidFill>
                  <a:srgbClr val="2A2E3A"/>
                </a:solidFill>
                <a:latin typeface="Helios"/>
              </a:rPr>
              <a:t>At Quellify , we believe that education has the power to transform lives. With the rapid advancements in technology, we recognize the need to provide innovative and accessible learning solutions for individuals across the globe. Our mission is to make high-quality education solutions available to everyone, anytime, and anywhere.</a:t>
            </a:r>
          </a:p>
        </p:txBody>
      </p:sp>
      <p:sp>
        <p:nvSpPr>
          <p:cNvPr name="TextBox 10" id="10"/>
          <p:cNvSpPr txBox="true"/>
          <p:nvPr/>
        </p:nvSpPr>
        <p:spPr>
          <a:xfrm rot="0">
            <a:off x="2005838" y="716804"/>
            <a:ext cx="3502020" cy="690840"/>
          </a:xfrm>
          <a:prstGeom prst="rect">
            <a:avLst/>
          </a:prstGeom>
        </p:spPr>
        <p:txBody>
          <a:bodyPr anchor="t" rtlCol="false" tIns="0" lIns="0" bIns="0" rIns="0">
            <a:spAutoFit/>
          </a:bodyPr>
          <a:lstStyle/>
          <a:p>
            <a:pPr>
              <a:lnSpc>
                <a:spcPts val="5454"/>
              </a:lnSpc>
            </a:pPr>
            <a:r>
              <a:rPr lang="en-US" sz="4545">
                <a:solidFill>
                  <a:srgbClr val="718BAB"/>
                </a:solidFill>
                <a:latin typeface="Pacifico"/>
              </a:rPr>
              <a:t>QUELLIFY </a:t>
            </a:r>
          </a:p>
        </p:txBody>
      </p:sp>
      <p:sp>
        <p:nvSpPr>
          <p:cNvPr name="TextBox 11" id="11"/>
          <p:cNvSpPr txBox="true"/>
          <p:nvPr/>
        </p:nvSpPr>
        <p:spPr>
          <a:xfrm rot="0">
            <a:off x="2604049" y="1400248"/>
            <a:ext cx="6450509" cy="441407"/>
          </a:xfrm>
          <a:prstGeom prst="rect">
            <a:avLst/>
          </a:prstGeom>
        </p:spPr>
        <p:txBody>
          <a:bodyPr anchor="t" rtlCol="false" tIns="0" lIns="0" bIns="0" rIns="0">
            <a:spAutoFit/>
          </a:bodyPr>
          <a:lstStyle/>
          <a:p>
            <a:pPr>
              <a:lnSpc>
                <a:spcPts val="3669"/>
              </a:lnSpc>
            </a:pPr>
            <a:r>
              <a:rPr lang="en-US" sz="2621">
                <a:solidFill>
                  <a:srgbClr val="2A2E3A"/>
                </a:solidFill>
                <a:latin typeface="Helios"/>
              </a:rPr>
              <a:t>Smart way to Learn and Grow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20386" y="3582032"/>
            <a:ext cx="7224980" cy="1139825"/>
          </a:xfrm>
          <a:prstGeom prst="rect">
            <a:avLst/>
          </a:prstGeom>
        </p:spPr>
        <p:txBody>
          <a:bodyPr anchor="t" rtlCol="false" tIns="0" lIns="0" bIns="0" rIns="0">
            <a:spAutoFit/>
          </a:bodyPr>
          <a:lstStyle/>
          <a:p>
            <a:pPr>
              <a:lnSpc>
                <a:spcPts val="9099"/>
              </a:lnSpc>
            </a:pPr>
            <a:r>
              <a:rPr lang="en-US" sz="6999">
                <a:solidFill>
                  <a:srgbClr val="2A2E3A"/>
                </a:solidFill>
                <a:latin typeface="Klein Bold"/>
              </a:rPr>
              <a:t>What  we  are</a:t>
            </a:r>
          </a:p>
        </p:txBody>
      </p:sp>
      <p:sp>
        <p:nvSpPr>
          <p:cNvPr name="TextBox 3" id="3"/>
          <p:cNvSpPr txBox="true"/>
          <p:nvPr/>
        </p:nvSpPr>
        <p:spPr>
          <a:xfrm rot="0">
            <a:off x="520386" y="6854295"/>
            <a:ext cx="6044810" cy="1920652"/>
          </a:xfrm>
          <a:prstGeom prst="rect">
            <a:avLst/>
          </a:prstGeom>
        </p:spPr>
        <p:txBody>
          <a:bodyPr anchor="t" rtlCol="false" tIns="0" lIns="0" bIns="0" rIns="0">
            <a:spAutoFit/>
          </a:bodyPr>
          <a:lstStyle/>
          <a:p>
            <a:pPr algn="l">
              <a:lnSpc>
                <a:spcPts val="3853"/>
              </a:lnSpc>
            </a:pPr>
            <a:r>
              <a:rPr lang="en-US" sz="2752">
                <a:solidFill>
                  <a:srgbClr val="2A2E3A"/>
                </a:solidFill>
                <a:latin typeface="Helios"/>
              </a:rPr>
              <a:t>"Discover a world of tailored courses, fostering community-driven learning, and celebrating your unique journey to expertise."</a:t>
            </a:r>
          </a:p>
        </p:txBody>
      </p:sp>
      <p:grpSp>
        <p:nvGrpSpPr>
          <p:cNvPr name="Group 4" id="4"/>
          <p:cNvGrpSpPr/>
          <p:nvPr/>
        </p:nvGrpSpPr>
        <p:grpSpPr>
          <a:xfrm rot="0">
            <a:off x="9642260" y="3409294"/>
            <a:ext cx="7539863" cy="848360"/>
            <a:chOff x="0" y="0"/>
            <a:chExt cx="10053151" cy="1131147"/>
          </a:xfrm>
        </p:grpSpPr>
        <p:sp>
          <p:nvSpPr>
            <p:cNvPr name="Freeform 5" id="5"/>
            <p:cNvSpPr/>
            <p:nvPr/>
          </p:nvSpPr>
          <p:spPr>
            <a:xfrm flipH="false" flipV="false" rot="0">
              <a:off x="0" y="304800"/>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314169" y="-57150"/>
              <a:ext cx="8738982" cy="1188297"/>
            </a:xfrm>
            <a:prstGeom prst="rect">
              <a:avLst/>
            </a:prstGeom>
          </p:spPr>
          <p:txBody>
            <a:bodyPr anchor="t" rtlCol="false" tIns="0" lIns="0" bIns="0" rIns="0">
              <a:spAutoFit/>
            </a:bodyPr>
            <a:lstStyle/>
            <a:p>
              <a:pPr marL="0" indent="0" lvl="0">
                <a:lnSpc>
                  <a:spcPts val="3639"/>
                </a:lnSpc>
                <a:spcBef>
                  <a:spcPct val="0"/>
                </a:spcBef>
              </a:pPr>
              <a:r>
                <a:rPr lang="en-US" sz="2599">
                  <a:solidFill>
                    <a:srgbClr val="2A2E3A"/>
                  </a:solidFill>
                  <a:latin typeface="Helios"/>
                </a:rPr>
                <a:t>Provide a user-centric Career Pathfinder Platform.</a:t>
              </a:r>
            </a:p>
          </p:txBody>
        </p:sp>
      </p:grpSp>
      <p:grpSp>
        <p:nvGrpSpPr>
          <p:cNvPr name="Group 7" id="7"/>
          <p:cNvGrpSpPr/>
          <p:nvPr/>
        </p:nvGrpSpPr>
        <p:grpSpPr>
          <a:xfrm rot="0">
            <a:off x="9642260" y="4766307"/>
            <a:ext cx="7539863" cy="848360"/>
            <a:chOff x="0" y="0"/>
            <a:chExt cx="10053151" cy="1131147"/>
          </a:xfrm>
        </p:grpSpPr>
        <p:sp>
          <p:nvSpPr>
            <p:cNvPr name="Freeform 8" id="8"/>
            <p:cNvSpPr/>
            <p:nvPr/>
          </p:nvSpPr>
          <p:spPr>
            <a:xfrm flipH="false" flipV="false" rot="0">
              <a:off x="0" y="288967"/>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314169" y="-57150"/>
              <a:ext cx="8738982" cy="1188297"/>
            </a:xfrm>
            <a:prstGeom prst="rect">
              <a:avLst/>
            </a:prstGeom>
          </p:spPr>
          <p:txBody>
            <a:bodyPr anchor="t" rtlCol="false" tIns="0" lIns="0" bIns="0" rIns="0">
              <a:spAutoFit/>
            </a:bodyPr>
            <a:lstStyle/>
            <a:p>
              <a:pPr marL="0" indent="0" lvl="0">
                <a:lnSpc>
                  <a:spcPts val="3639"/>
                </a:lnSpc>
                <a:spcBef>
                  <a:spcPct val="0"/>
                </a:spcBef>
              </a:pPr>
              <a:r>
                <a:rPr lang="en-US" sz="2599">
                  <a:solidFill>
                    <a:srgbClr val="2A2E3A"/>
                  </a:solidFill>
                  <a:latin typeface="Helios"/>
                </a:rPr>
                <a:t>Provide three user roles: Admin, Mentor, and Student. </a:t>
              </a:r>
            </a:p>
          </p:txBody>
        </p:sp>
      </p:grpSp>
      <p:grpSp>
        <p:nvGrpSpPr>
          <p:cNvPr name="Group 10" id="10"/>
          <p:cNvGrpSpPr/>
          <p:nvPr/>
        </p:nvGrpSpPr>
        <p:grpSpPr>
          <a:xfrm rot="0">
            <a:off x="9642260" y="6003859"/>
            <a:ext cx="7539863" cy="1305560"/>
            <a:chOff x="0" y="0"/>
            <a:chExt cx="10053151" cy="1740747"/>
          </a:xfrm>
        </p:grpSpPr>
        <p:sp>
          <p:nvSpPr>
            <p:cNvPr name="Freeform 11" id="11"/>
            <p:cNvSpPr/>
            <p:nvPr/>
          </p:nvSpPr>
          <p:spPr>
            <a:xfrm flipH="false" flipV="false" rot="0">
              <a:off x="0" y="593767"/>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314169" y="-57150"/>
              <a:ext cx="8738982" cy="1797897"/>
            </a:xfrm>
            <a:prstGeom prst="rect">
              <a:avLst/>
            </a:prstGeom>
          </p:spPr>
          <p:txBody>
            <a:bodyPr anchor="t" rtlCol="false" tIns="0" lIns="0" bIns="0" rIns="0">
              <a:spAutoFit/>
            </a:bodyPr>
            <a:lstStyle/>
            <a:p>
              <a:pPr>
                <a:lnSpc>
                  <a:spcPts val="3639"/>
                </a:lnSpc>
              </a:pPr>
              <a:r>
                <a:rPr lang="en-US" sz="2599">
                  <a:solidFill>
                    <a:srgbClr val="2A2E3A"/>
                  </a:solidFill>
                  <a:latin typeface="Helios"/>
                </a:rPr>
                <a:t>Offer foundational courses on programming languages, Git basics, and  </a:t>
              </a:r>
            </a:p>
            <a:p>
              <a:pPr marL="0" indent="0" lvl="0">
                <a:lnSpc>
                  <a:spcPts val="3639"/>
                </a:lnSpc>
                <a:spcBef>
                  <a:spcPct val="0"/>
                </a:spcBef>
              </a:pPr>
              <a:r>
                <a:rPr lang="en-US" sz="2599">
                  <a:solidFill>
                    <a:srgbClr val="2A2E3A"/>
                  </a:solidFill>
                  <a:latin typeface="Helios"/>
                </a:rPr>
                <a:t>open source. </a:t>
              </a:r>
            </a:p>
          </p:txBody>
        </p:sp>
      </p:grpSp>
      <p:grpSp>
        <p:nvGrpSpPr>
          <p:cNvPr name="Group 13" id="13"/>
          <p:cNvGrpSpPr/>
          <p:nvPr/>
        </p:nvGrpSpPr>
        <p:grpSpPr>
          <a:xfrm rot="0">
            <a:off x="9642260" y="7795766"/>
            <a:ext cx="7539863" cy="848360"/>
            <a:chOff x="0" y="0"/>
            <a:chExt cx="10053151" cy="1131147"/>
          </a:xfrm>
        </p:grpSpPr>
        <p:sp>
          <p:nvSpPr>
            <p:cNvPr name="Freeform 14" id="14"/>
            <p:cNvSpPr/>
            <p:nvPr/>
          </p:nvSpPr>
          <p:spPr>
            <a:xfrm flipH="false" flipV="false" rot="0">
              <a:off x="0" y="288967"/>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314169" y="-57150"/>
              <a:ext cx="8738982" cy="1188297"/>
            </a:xfrm>
            <a:prstGeom prst="rect">
              <a:avLst/>
            </a:prstGeom>
          </p:spPr>
          <p:txBody>
            <a:bodyPr anchor="t" rtlCol="false" tIns="0" lIns="0" bIns="0" rIns="0">
              <a:spAutoFit/>
            </a:bodyPr>
            <a:lstStyle/>
            <a:p>
              <a:pPr marL="0" indent="0" lvl="0">
                <a:lnSpc>
                  <a:spcPts val="3639"/>
                </a:lnSpc>
                <a:spcBef>
                  <a:spcPct val="0"/>
                </a:spcBef>
              </a:pPr>
              <a:r>
                <a:rPr lang="en-US" sz="2599">
                  <a:solidFill>
                    <a:srgbClr val="2A2E3A"/>
                  </a:solidFill>
                  <a:latin typeface="Helios"/>
                </a:rPr>
                <a:t>Implement an interactive query system for student-mentor interaction.</a:t>
              </a:r>
            </a:p>
          </p:txBody>
        </p:sp>
      </p:grpSp>
      <p:sp>
        <p:nvSpPr>
          <p:cNvPr name="Freeform 16" id="16"/>
          <p:cNvSpPr/>
          <p:nvPr/>
        </p:nvSpPr>
        <p:spPr>
          <a:xfrm flipH="false" flipV="false" rot="0">
            <a:off x="0" y="0"/>
            <a:ext cx="2005838" cy="2011201"/>
          </a:xfrm>
          <a:custGeom>
            <a:avLst/>
            <a:gdLst/>
            <a:ahLst/>
            <a:cxnLst/>
            <a:rect r="r" b="b" t="t" l="l"/>
            <a:pathLst>
              <a:path h="2011201" w="2005838">
                <a:moveTo>
                  <a:pt x="0" y="0"/>
                </a:moveTo>
                <a:lnTo>
                  <a:pt x="2005838" y="0"/>
                </a:lnTo>
                <a:lnTo>
                  <a:pt x="2005838" y="2011201"/>
                </a:lnTo>
                <a:lnTo>
                  <a:pt x="0" y="2011201"/>
                </a:lnTo>
                <a:lnTo>
                  <a:pt x="0" y="0"/>
                </a:lnTo>
                <a:close/>
              </a:path>
            </a:pathLst>
          </a:custGeom>
          <a:blipFill>
            <a:blip r:embed="rId4"/>
            <a:stretch>
              <a:fillRect l="0" t="0" r="0" b="0"/>
            </a:stretch>
          </a:blipFill>
        </p:spPr>
      </p:sp>
      <p:sp>
        <p:nvSpPr>
          <p:cNvPr name="TextBox 17" id="17"/>
          <p:cNvSpPr txBox="true"/>
          <p:nvPr/>
        </p:nvSpPr>
        <p:spPr>
          <a:xfrm rot="0">
            <a:off x="2005838" y="716804"/>
            <a:ext cx="3823466" cy="690840"/>
          </a:xfrm>
          <a:prstGeom prst="rect">
            <a:avLst/>
          </a:prstGeom>
        </p:spPr>
        <p:txBody>
          <a:bodyPr anchor="t" rtlCol="false" tIns="0" lIns="0" bIns="0" rIns="0">
            <a:spAutoFit/>
          </a:bodyPr>
          <a:lstStyle/>
          <a:p>
            <a:pPr>
              <a:lnSpc>
                <a:spcPts val="5454"/>
              </a:lnSpc>
            </a:pPr>
            <a:r>
              <a:rPr lang="en-US" sz="4545">
                <a:solidFill>
                  <a:srgbClr val="718BAB"/>
                </a:solidFill>
                <a:latin typeface="Pacifico"/>
              </a:rPr>
              <a:t>QUELLIFY </a:t>
            </a:r>
          </a:p>
        </p:txBody>
      </p:sp>
      <p:grpSp>
        <p:nvGrpSpPr>
          <p:cNvPr name="Group 18" id="18"/>
          <p:cNvGrpSpPr>
            <a:grpSpLocks noChangeAspect="true"/>
          </p:cNvGrpSpPr>
          <p:nvPr/>
        </p:nvGrpSpPr>
        <p:grpSpPr>
          <a:xfrm rot="0">
            <a:off x="16251376" y="249269"/>
            <a:ext cx="1625915" cy="1625909"/>
            <a:chOff x="0" y="0"/>
            <a:chExt cx="6350000" cy="6349975"/>
          </a:xfrm>
        </p:grpSpPr>
        <p:sp>
          <p:nvSpPr>
            <p:cNvPr name="Freeform 19" id="1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7922" r="0" b="-773"/>
              </a:stretch>
            </a:blipFill>
          </p:spPr>
        </p:sp>
      </p:grpSp>
      <p:sp>
        <p:nvSpPr>
          <p:cNvPr name="Freeform 20" id="20"/>
          <p:cNvSpPr/>
          <p:nvPr/>
        </p:nvSpPr>
        <p:spPr>
          <a:xfrm flipH="false" flipV="false" rot="0">
            <a:off x="16449010" y="9034652"/>
            <a:ext cx="1466225" cy="1484553"/>
          </a:xfrm>
          <a:custGeom>
            <a:avLst/>
            <a:gdLst/>
            <a:ahLst/>
            <a:cxnLst/>
            <a:rect r="r" b="b" t="t" l="l"/>
            <a:pathLst>
              <a:path h="1484553" w="1466225">
                <a:moveTo>
                  <a:pt x="0" y="0"/>
                </a:moveTo>
                <a:lnTo>
                  <a:pt x="1466225" y="0"/>
                </a:lnTo>
                <a:lnTo>
                  <a:pt x="1466225" y="1484552"/>
                </a:lnTo>
                <a:lnTo>
                  <a:pt x="0" y="1484552"/>
                </a:lnTo>
                <a:lnTo>
                  <a:pt x="0" y="0"/>
                </a:lnTo>
                <a:close/>
              </a:path>
            </a:pathLst>
          </a:custGeom>
          <a:blipFill>
            <a:blip r:embed="rId6"/>
            <a:stretch>
              <a:fillRect l="0" t="0" r="0" b="0"/>
            </a:stretch>
          </a:blipFill>
        </p:spPr>
      </p:sp>
      <p:sp>
        <p:nvSpPr>
          <p:cNvPr name="TextBox 21" id="21"/>
          <p:cNvSpPr txBox="true"/>
          <p:nvPr/>
        </p:nvSpPr>
        <p:spPr>
          <a:xfrm rot="0">
            <a:off x="2604049" y="1400248"/>
            <a:ext cx="6450509" cy="441407"/>
          </a:xfrm>
          <a:prstGeom prst="rect">
            <a:avLst/>
          </a:prstGeom>
        </p:spPr>
        <p:txBody>
          <a:bodyPr anchor="t" rtlCol="false" tIns="0" lIns="0" bIns="0" rIns="0">
            <a:spAutoFit/>
          </a:bodyPr>
          <a:lstStyle/>
          <a:p>
            <a:pPr>
              <a:lnSpc>
                <a:spcPts val="3669"/>
              </a:lnSpc>
            </a:pPr>
            <a:r>
              <a:rPr lang="en-US" sz="2621">
                <a:solidFill>
                  <a:srgbClr val="2A2E3A"/>
                </a:solidFill>
                <a:latin typeface="Helios"/>
              </a:rPr>
              <a:t>Smart way to Learn and Grow </a:t>
            </a:r>
          </a:p>
        </p:txBody>
      </p:sp>
      <p:sp>
        <p:nvSpPr>
          <p:cNvPr name="TextBox 22" id="22"/>
          <p:cNvSpPr txBox="true"/>
          <p:nvPr/>
        </p:nvSpPr>
        <p:spPr>
          <a:xfrm rot="0">
            <a:off x="1002919" y="4690107"/>
            <a:ext cx="6044810" cy="1139825"/>
          </a:xfrm>
          <a:prstGeom prst="rect">
            <a:avLst/>
          </a:prstGeom>
        </p:spPr>
        <p:txBody>
          <a:bodyPr anchor="t" rtlCol="false" tIns="0" lIns="0" bIns="0" rIns="0">
            <a:spAutoFit/>
          </a:bodyPr>
          <a:lstStyle/>
          <a:p>
            <a:pPr>
              <a:lnSpc>
                <a:spcPts val="9099"/>
              </a:lnSpc>
            </a:pPr>
            <a:r>
              <a:rPr lang="en-US" sz="6999">
                <a:solidFill>
                  <a:srgbClr val="718BAB"/>
                </a:solidFill>
                <a:latin typeface="Klein Bold"/>
              </a:rPr>
              <a:t>offering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600262" y="2535487"/>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508998" y="6276492"/>
            <a:ext cx="1621594" cy="1621594"/>
          </a:xfrm>
          <a:custGeom>
            <a:avLst/>
            <a:gdLst/>
            <a:ahLst/>
            <a:cxnLst/>
            <a:rect r="r" b="b" t="t" l="l"/>
            <a:pathLst>
              <a:path h="1621594" w="1621594">
                <a:moveTo>
                  <a:pt x="0" y="0"/>
                </a:moveTo>
                <a:lnTo>
                  <a:pt x="1621594" y="0"/>
                </a:lnTo>
                <a:lnTo>
                  <a:pt x="1621594" y="1621593"/>
                </a:lnTo>
                <a:lnTo>
                  <a:pt x="0" y="1621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959784" y="5629910"/>
            <a:ext cx="5585113" cy="2791567"/>
            <a:chOff x="0" y="0"/>
            <a:chExt cx="7446817" cy="3722090"/>
          </a:xfrm>
        </p:grpSpPr>
        <p:sp>
          <p:nvSpPr>
            <p:cNvPr name="TextBox 5" id="5"/>
            <p:cNvSpPr txBox="true"/>
            <p:nvPr/>
          </p:nvSpPr>
          <p:spPr>
            <a:xfrm rot="0">
              <a:off x="0" y="0"/>
              <a:ext cx="7446817" cy="762000"/>
            </a:xfrm>
            <a:prstGeom prst="rect">
              <a:avLst/>
            </a:prstGeom>
          </p:spPr>
          <p:txBody>
            <a:bodyPr anchor="t" rtlCol="false" tIns="0" lIns="0" bIns="0" rIns="0">
              <a:spAutoFit/>
            </a:bodyPr>
            <a:lstStyle/>
            <a:p>
              <a:pPr marL="0" indent="0" lvl="0">
                <a:lnSpc>
                  <a:spcPts val="4559"/>
                </a:lnSpc>
                <a:spcBef>
                  <a:spcPct val="0"/>
                </a:spcBef>
              </a:pPr>
              <a:r>
                <a:rPr lang="en-US" sz="3799" u="none">
                  <a:solidFill>
                    <a:srgbClr val="718BAB"/>
                  </a:solidFill>
                  <a:latin typeface="Klein Bold"/>
                </a:rPr>
                <a:t>Vision</a:t>
              </a:r>
            </a:p>
          </p:txBody>
        </p:sp>
        <p:sp>
          <p:nvSpPr>
            <p:cNvPr name="TextBox 6" id="6"/>
            <p:cNvSpPr txBox="true"/>
            <p:nvPr/>
          </p:nvSpPr>
          <p:spPr>
            <a:xfrm rot="0">
              <a:off x="0" y="1314593"/>
              <a:ext cx="7446817" cy="2407497"/>
            </a:xfrm>
            <a:prstGeom prst="rect">
              <a:avLst/>
            </a:prstGeom>
          </p:spPr>
          <p:txBody>
            <a:bodyPr anchor="t" rtlCol="false" tIns="0" lIns="0" bIns="0" rIns="0">
              <a:spAutoFit/>
            </a:bodyPr>
            <a:lstStyle/>
            <a:p>
              <a:pPr marL="0" indent="0" lvl="0">
                <a:lnSpc>
                  <a:spcPts val="3639"/>
                </a:lnSpc>
                <a:spcBef>
                  <a:spcPct val="0"/>
                </a:spcBef>
              </a:pPr>
              <a:r>
                <a:rPr lang="en-US" sz="2599">
                  <a:solidFill>
                    <a:srgbClr val="2A2E3A"/>
                  </a:solidFill>
                  <a:latin typeface="Helios"/>
                </a:rPr>
                <a:t>"Quelify: Beyond Boundaries, Where Learning Ignites; Together, We Shape a World of Limitless Brilliance!"</a:t>
              </a:r>
            </a:p>
          </p:txBody>
        </p:sp>
      </p:grpSp>
      <p:grpSp>
        <p:nvGrpSpPr>
          <p:cNvPr name="Group 7" id="7"/>
          <p:cNvGrpSpPr/>
          <p:nvPr/>
        </p:nvGrpSpPr>
        <p:grpSpPr>
          <a:xfrm rot="0">
            <a:off x="0" y="0"/>
            <a:ext cx="9319795" cy="10287000"/>
            <a:chOff x="0" y="0"/>
            <a:chExt cx="2454596" cy="2709333"/>
          </a:xfrm>
        </p:grpSpPr>
        <p:sp>
          <p:nvSpPr>
            <p:cNvPr name="Freeform 8" id="8"/>
            <p:cNvSpPr/>
            <p:nvPr/>
          </p:nvSpPr>
          <p:spPr>
            <a:xfrm flipH="false" flipV="false" rot="0">
              <a:off x="0" y="0"/>
              <a:ext cx="2454596" cy="2709333"/>
            </a:xfrm>
            <a:custGeom>
              <a:avLst/>
              <a:gdLst/>
              <a:ahLst/>
              <a:cxnLst/>
              <a:rect r="r" b="b" t="t" l="l"/>
              <a:pathLst>
                <a:path h="2709333" w="2454596">
                  <a:moveTo>
                    <a:pt x="0" y="0"/>
                  </a:moveTo>
                  <a:lnTo>
                    <a:pt x="2454596" y="0"/>
                  </a:lnTo>
                  <a:lnTo>
                    <a:pt x="2454596" y="2709333"/>
                  </a:lnTo>
                  <a:lnTo>
                    <a:pt x="0" y="2709333"/>
                  </a:lnTo>
                  <a:close/>
                </a:path>
              </a:pathLst>
            </a:custGeom>
            <a:solidFill>
              <a:srgbClr val="FFFFFF"/>
            </a:solidFill>
          </p:spPr>
        </p:sp>
        <p:sp>
          <p:nvSpPr>
            <p:cNvPr name="TextBox 9" id="9"/>
            <p:cNvSpPr txBox="true"/>
            <p:nvPr/>
          </p:nvSpPr>
          <p:spPr>
            <a:xfrm>
              <a:off x="0" y="-38100"/>
              <a:ext cx="2454596" cy="2747433"/>
            </a:xfrm>
            <a:prstGeom prst="rect">
              <a:avLst/>
            </a:prstGeom>
          </p:spPr>
          <p:txBody>
            <a:bodyPr anchor="ctr" rtlCol="false" tIns="50800" lIns="50800" bIns="50800" rIns="50800"/>
            <a:lstStyle/>
            <a:p>
              <a:pPr algn="ctr">
                <a:lnSpc>
                  <a:spcPts val="2100"/>
                </a:lnSpc>
              </a:pPr>
            </a:p>
          </p:txBody>
        </p:sp>
      </p:grpSp>
      <p:sp>
        <p:nvSpPr>
          <p:cNvPr name="TextBox 10" id="10"/>
          <p:cNvSpPr txBox="true"/>
          <p:nvPr/>
        </p:nvSpPr>
        <p:spPr>
          <a:xfrm rot="0">
            <a:off x="1002919" y="3287131"/>
            <a:ext cx="6569944" cy="2243759"/>
          </a:xfrm>
          <a:prstGeom prst="rect">
            <a:avLst/>
          </a:prstGeom>
        </p:spPr>
        <p:txBody>
          <a:bodyPr anchor="t" rtlCol="false" tIns="0" lIns="0" bIns="0" rIns="0">
            <a:spAutoFit/>
          </a:bodyPr>
          <a:lstStyle/>
          <a:p>
            <a:pPr>
              <a:lnSpc>
                <a:spcPts val="8861"/>
              </a:lnSpc>
            </a:pPr>
            <a:r>
              <a:rPr lang="en-US" sz="6816">
                <a:solidFill>
                  <a:srgbClr val="2A2E3A"/>
                </a:solidFill>
                <a:latin typeface="Klein Bold"/>
              </a:rPr>
              <a:t>Our </a:t>
            </a:r>
            <a:r>
              <a:rPr lang="en-US" sz="6816">
                <a:solidFill>
                  <a:srgbClr val="718BAB"/>
                </a:solidFill>
                <a:latin typeface="Klein Bold"/>
              </a:rPr>
              <a:t>Mission and Vision</a:t>
            </a:r>
          </a:p>
        </p:txBody>
      </p:sp>
      <p:sp>
        <p:nvSpPr>
          <p:cNvPr name="TextBox 11" id="11"/>
          <p:cNvSpPr txBox="true"/>
          <p:nvPr/>
        </p:nvSpPr>
        <p:spPr>
          <a:xfrm rot="0">
            <a:off x="1002919" y="6609198"/>
            <a:ext cx="6248530" cy="1812279"/>
          </a:xfrm>
          <a:prstGeom prst="rect">
            <a:avLst/>
          </a:prstGeom>
        </p:spPr>
        <p:txBody>
          <a:bodyPr anchor="t" rtlCol="false" tIns="0" lIns="0" bIns="0" rIns="0">
            <a:spAutoFit/>
          </a:bodyPr>
          <a:lstStyle/>
          <a:p>
            <a:pPr>
              <a:lnSpc>
                <a:spcPts val="3629"/>
              </a:lnSpc>
            </a:pPr>
            <a:r>
              <a:rPr lang="en-US" sz="2592">
                <a:solidFill>
                  <a:srgbClr val="2A2E3A"/>
                </a:solidFill>
                <a:latin typeface="Helios"/>
              </a:rPr>
              <a:t>"Quelify: Nurturing Dreams, Forging Expertise — Where Empowerment Meets Limitless Learning to Craft a Future Beyond Boundaries!"</a:t>
            </a:r>
          </a:p>
        </p:txBody>
      </p:sp>
      <p:grpSp>
        <p:nvGrpSpPr>
          <p:cNvPr name="Group 12" id="12"/>
          <p:cNvGrpSpPr/>
          <p:nvPr/>
        </p:nvGrpSpPr>
        <p:grpSpPr>
          <a:xfrm rot="0">
            <a:off x="10959784" y="2117505"/>
            <a:ext cx="5585113" cy="2334367"/>
            <a:chOff x="0" y="0"/>
            <a:chExt cx="7446817" cy="3112490"/>
          </a:xfrm>
        </p:grpSpPr>
        <p:sp>
          <p:nvSpPr>
            <p:cNvPr name="TextBox 13" id="13"/>
            <p:cNvSpPr txBox="true"/>
            <p:nvPr/>
          </p:nvSpPr>
          <p:spPr>
            <a:xfrm rot="0">
              <a:off x="0" y="0"/>
              <a:ext cx="7446817" cy="762000"/>
            </a:xfrm>
            <a:prstGeom prst="rect">
              <a:avLst/>
            </a:prstGeom>
          </p:spPr>
          <p:txBody>
            <a:bodyPr anchor="t" rtlCol="false" tIns="0" lIns="0" bIns="0" rIns="0">
              <a:spAutoFit/>
            </a:bodyPr>
            <a:lstStyle/>
            <a:p>
              <a:pPr marL="0" indent="0" lvl="0">
                <a:lnSpc>
                  <a:spcPts val="4559"/>
                </a:lnSpc>
                <a:spcBef>
                  <a:spcPct val="0"/>
                </a:spcBef>
              </a:pPr>
              <a:r>
                <a:rPr lang="en-US" sz="3799" u="none">
                  <a:solidFill>
                    <a:srgbClr val="718BAB"/>
                  </a:solidFill>
                  <a:latin typeface="Klein Bold"/>
                </a:rPr>
                <a:t>Mission</a:t>
              </a:r>
            </a:p>
          </p:txBody>
        </p:sp>
        <p:sp>
          <p:nvSpPr>
            <p:cNvPr name="TextBox 14" id="14"/>
            <p:cNvSpPr txBox="true"/>
            <p:nvPr/>
          </p:nvSpPr>
          <p:spPr>
            <a:xfrm rot="0">
              <a:off x="0" y="1314593"/>
              <a:ext cx="7446817" cy="1797897"/>
            </a:xfrm>
            <a:prstGeom prst="rect">
              <a:avLst/>
            </a:prstGeom>
          </p:spPr>
          <p:txBody>
            <a:bodyPr anchor="t" rtlCol="false" tIns="0" lIns="0" bIns="0" rIns="0">
              <a:spAutoFit/>
            </a:bodyPr>
            <a:lstStyle/>
            <a:p>
              <a:pPr marL="0" indent="0" lvl="0">
                <a:lnSpc>
                  <a:spcPts val="3639"/>
                </a:lnSpc>
                <a:spcBef>
                  <a:spcPct val="0"/>
                </a:spcBef>
              </a:pPr>
              <a:r>
                <a:rPr lang="en-US" sz="2599">
                  <a:solidFill>
                    <a:srgbClr val="2A2E3A"/>
                  </a:solidFill>
                  <a:latin typeface="Helios"/>
                </a:rPr>
                <a:t>"Empowerment in Every Byte: Quelify, Where Your Learning Story Unfolds."</a:t>
              </a:r>
            </a:p>
          </p:txBody>
        </p:sp>
      </p:grpSp>
      <p:sp>
        <p:nvSpPr>
          <p:cNvPr name="Freeform 15" id="15"/>
          <p:cNvSpPr/>
          <p:nvPr/>
        </p:nvSpPr>
        <p:spPr>
          <a:xfrm flipH="false" flipV="false" rot="0">
            <a:off x="0" y="0"/>
            <a:ext cx="2005838" cy="2011201"/>
          </a:xfrm>
          <a:custGeom>
            <a:avLst/>
            <a:gdLst/>
            <a:ahLst/>
            <a:cxnLst/>
            <a:rect r="r" b="b" t="t" l="l"/>
            <a:pathLst>
              <a:path h="2011201" w="2005838">
                <a:moveTo>
                  <a:pt x="0" y="0"/>
                </a:moveTo>
                <a:lnTo>
                  <a:pt x="2005838" y="0"/>
                </a:lnTo>
                <a:lnTo>
                  <a:pt x="2005838" y="2011201"/>
                </a:lnTo>
                <a:lnTo>
                  <a:pt x="0" y="2011201"/>
                </a:lnTo>
                <a:lnTo>
                  <a:pt x="0" y="0"/>
                </a:lnTo>
                <a:close/>
              </a:path>
            </a:pathLst>
          </a:custGeom>
          <a:blipFill>
            <a:blip r:embed="rId4"/>
            <a:stretch>
              <a:fillRect l="0" t="0" r="0" b="0"/>
            </a:stretch>
          </a:blipFill>
        </p:spPr>
      </p:sp>
      <p:sp>
        <p:nvSpPr>
          <p:cNvPr name="TextBox 16" id="16"/>
          <p:cNvSpPr txBox="true"/>
          <p:nvPr/>
        </p:nvSpPr>
        <p:spPr>
          <a:xfrm rot="0">
            <a:off x="2005838" y="716804"/>
            <a:ext cx="3634283" cy="690840"/>
          </a:xfrm>
          <a:prstGeom prst="rect">
            <a:avLst/>
          </a:prstGeom>
        </p:spPr>
        <p:txBody>
          <a:bodyPr anchor="t" rtlCol="false" tIns="0" lIns="0" bIns="0" rIns="0">
            <a:spAutoFit/>
          </a:bodyPr>
          <a:lstStyle/>
          <a:p>
            <a:pPr>
              <a:lnSpc>
                <a:spcPts val="5454"/>
              </a:lnSpc>
            </a:pPr>
            <a:r>
              <a:rPr lang="en-US" sz="4545">
                <a:solidFill>
                  <a:srgbClr val="718BAB"/>
                </a:solidFill>
                <a:latin typeface="Pacifico"/>
              </a:rPr>
              <a:t>QUELLIFY </a:t>
            </a:r>
          </a:p>
        </p:txBody>
      </p:sp>
      <p:sp>
        <p:nvSpPr>
          <p:cNvPr name="TextBox 17" id="17"/>
          <p:cNvSpPr txBox="true"/>
          <p:nvPr/>
        </p:nvSpPr>
        <p:spPr>
          <a:xfrm rot="0">
            <a:off x="2604049" y="1400248"/>
            <a:ext cx="6450509" cy="441407"/>
          </a:xfrm>
          <a:prstGeom prst="rect">
            <a:avLst/>
          </a:prstGeom>
        </p:spPr>
        <p:txBody>
          <a:bodyPr anchor="t" rtlCol="false" tIns="0" lIns="0" bIns="0" rIns="0">
            <a:spAutoFit/>
          </a:bodyPr>
          <a:lstStyle/>
          <a:p>
            <a:pPr>
              <a:lnSpc>
                <a:spcPts val="3669"/>
              </a:lnSpc>
            </a:pPr>
            <a:r>
              <a:rPr lang="en-US" sz="2621">
                <a:solidFill>
                  <a:srgbClr val="2A2E3A"/>
                </a:solidFill>
                <a:latin typeface="Helios"/>
              </a:rPr>
              <a:t>Smart way to Learn and Grow </a:t>
            </a:r>
          </a:p>
        </p:txBody>
      </p:sp>
      <p:sp>
        <p:nvSpPr>
          <p:cNvPr name="Freeform 18" id="18"/>
          <p:cNvSpPr/>
          <p:nvPr/>
        </p:nvSpPr>
        <p:spPr>
          <a:xfrm flipH="false" flipV="false" rot="0">
            <a:off x="16544897" y="8516024"/>
            <a:ext cx="1466225" cy="1484553"/>
          </a:xfrm>
          <a:custGeom>
            <a:avLst/>
            <a:gdLst/>
            <a:ahLst/>
            <a:cxnLst/>
            <a:rect r="r" b="b" t="t" l="l"/>
            <a:pathLst>
              <a:path h="1484553" w="1466225">
                <a:moveTo>
                  <a:pt x="0" y="0"/>
                </a:moveTo>
                <a:lnTo>
                  <a:pt x="1466225" y="0"/>
                </a:lnTo>
                <a:lnTo>
                  <a:pt x="1466225" y="1484552"/>
                </a:lnTo>
                <a:lnTo>
                  <a:pt x="0" y="1484552"/>
                </a:lnTo>
                <a:lnTo>
                  <a:pt x="0" y="0"/>
                </a:lnTo>
                <a:close/>
              </a:path>
            </a:pathLst>
          </a:custGeom>
          <a:blipFill>
            <a:blip r:embed="rId5"/>
            <a:stretch>
              <a:fillRect l="0" t="0" r="0" b="0"/>
            </a:stretch>
          </a:blipFill>
        </p:spPr>
      </p:sp>
      <p:grpSp>
        <p:nvGrpSpPr>
          <p:cNvPr name="Group 19" id="19"/>
          <p:cNvGrpSpPr>
            <a:grpSpLocks noChangeAspect="true"/>
          </p:cNvGrpSpPr>
          <p:nvPr/>
        </p:nvGrpSpPr>
        <p:grpSpPr>
          <a:xfrm rot="0">
            <a:off x="16251376" y="249269"/>
            <a:ext cx="1625915" cy="1625909"/>
            <a:chOff x="0" y="0"/>
            <a:chExt cx="6350000" cy="6349975"/>
          </a:xfrm>
        </p:grpSpPr>
        <p:sp>
          <p:nvSpPr>
            <p:cNvPr name="Freeform 20" id="2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7922" r="0" b="-773"/>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576305" y="4807517"/>
            <a:ext cx="1135391" cy="1135391"/>
          </a:xfrm>
          <a:custGeom>
            <a:avLst/>
            <a:gdLst/>
            <a:ahLst/>
            <a:cxnLst/>
            <a:rect r="r" b="b" t="t" l="l"/>
            <a:pathLst>
              <a:path h="1135391" w="1135391">
                <a:moveTo>
                  <a:pt x="0" y="0"/>
                </a:moveTo>
                <a:lnTo>
                  <a:pt x="1135390" y="0"/>
                </a:lnTo>
                <a:lnTo>
                  <a:pt x="1135390" y="1135390"/>
                </a:lnTo>
                <a:lnTo>
                  <a:pt x="0" y="1135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576305" y="7829733"/>
            <a:ext cx="1205026" cy="1205026"/>
          </a:xfrm>
          <a:custGeom>
            <a:avLst/>
            <a:gdLst/>
            <a:ahLst/>
            <a:cxnLst/>
            <a:rect r="r" b="b" t="t" l="l"/>
            <a:pathLst>
              <a:path h="1205026" w="1205026">
                <a:moveTo>
                  <a:pt x="0" y="0"/>
                </a:moveTo>
                <a:lnTo>
                  <a:pt x="1205025" y="0"/>
                </a:lnTo>
                <a:lnTo>
                  <a:pt x="1205025" y="1205025"/>
                </a:lnTo>
                <a:lnTo>
                  <a:pt x="0" y="12050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494005" y="7459598"/>
            <a:ext cx="5229128" cy="2159960"/>
            <a:chOff x="0" y="0"/>
            <a:chExt cx="6972171" cy="2879946"/>
          </a:xfrm>
        </p:grpSpPr>
        <p:sp>
          <p:nvSpPr>
            <p:cNvPr name="TextBox 5" id="5"/>
            <p:cNvSpPr txBox="true"/>
            <p:nvPr/>
          </p:nvSpPr>
          <p:spPr>
            <a:xfrm rot="0">
              <a:off x="0" y="-19050"/>
              <a:ext cx="6972171" cy="608643"/>
            </a:xfrm>
            <a:prstGeom prst="rect">
              <a:avLst/>
            </a:prstGeom>
          </p:spPr>
          <p:txBody>
            <a:bodyPr anchor="t" rtlCol="false" tIns="0" lIns="0" bIns="0" rIns="0">
              <a:spAutoFit/>
            </a:bodyPr>
            <a:lstStyle/>
            <a:p>
              <a:pPr marL="0" indent="0" lvl="0">
                <a:lnSpc>
                  <a:spcPts val="3528"/>
                </a:lnSpc>
                <a:spcBef>
                  <a:spcPct val="0"/>
                </a:spcBef>
              </a:pPr>
              <a:r>
                <a:rPr lang="en-US" sz="2940">
                  <a:solidFill>
                    <a:srgbClr val="718BAB"/>
                  </a:solidFill>
                  <a:latin typeface="Klein Bold"/>
                </a:rPr>
                <a:t>Your course , Your choice -:</a:t>
              </a:r>
            </a:p>
          </p:txBody>
        </p:sp>
        <p:sp>
          <p:nvSpPr>
            <p:cNvPr name="TextBox 6" id="6"/>
            <p:cNvSpPr txBox="true"/>
            <p:nvPr/>
          </p:nvSpPr>
          <p:spPr>
            <a:xfrm rot="0">
              <a:off x="0" y="1004228"/>
              <a:ext cx="6972171" cy="1875718"/>
            </a:xfrm>
            <a:prstGeom prst="rect">
              <a:avLst/>
            </a:prstGeom>
          </p:spPr>
          <p:txBody>
            <a:bodyPr anchor="t" rtlCol="false" tIns="0" lIns="0" bIns="0" rIns="0">
              <a:spAutoFit/>
            </a:bodyPr>
            <a:lstStyle/>
            <a:p>
              <a:pPr marL="0" indent="0" lvl="0">
                <a:lnSpc>
                  <a:spcPts val="2816"/>
                </a:lnSpc>
                <a:spcBef>
                  <a:spcPct val="0"/>
                </a:spcBef>
              </a:pPr>
              <a:r>
                <a:rPr lang="en-US" sz="2011">
                  <a:solidFill>
                    <a:srgbClr val="2A2E3A"/>
                  </a:solidFill>
                  <a:latin typeface="Helios"/>
                </a:rPr>
                <a:t>Your Course, Your Choice: From any requirement to every aspiration, find the perfect course to shape your educational path."</a:t>
              </a:r>
            </a:p>
          </p:txBody>
        </p:sp>
      </p:grpSp>
      <p:grpSp>
        <p:nvGrpSpPr>
          <p:cNvPr name="Group 7" id="7"/>
          <p:cNvGrpSpPr/>
          <p:nvPr/>
        </p:nvGrpSpPr>
        <p:grpSpPr>
          <a:xfrm rot="0">
            <a:off x="-265237" y="0"/>
            <a:ext cx="9319795" cy="10287000"/>
            <a:chOff x="0" y="0"/>
            <a:chExt cx="2454596" cy="2709333"/>
          </a:xfrm>
        </p:grpSpPr>
        <p:sp>
          <p:nvSpPr>
            <p:cNvPr name="Freeform 8" id="8"/>
            <p:cNvSpPr/>
            <p:nvPr/>
          </p:nvSpPr>
          <p:spPr>
            <a:xfrm flipH="false" flipV="false" rot="0">
              <a:off x="0" y="0"/>
              <a:ext cx="2454596" cy="2709333"/>
            </a:xfrm>
            <a:custGeom>
              <a:avLst/>
              <a:gdLst/>
              <a:ahLst/>
              <a:cxnLst/>
              <a:rect r="r" b="b" t="t" l="l"/>
              <a:pathLst>
                <a:path h="2709333" w="2454596">
                  <a:moveTo>
                    <a:pt x="0" y="0"/>
                  </a:moveTo>
                  <a:lnTo>
                    <a:pt x="2454596" y="0"/>
                  </a:lnTo>
                  <a:lnTo>
                    <a:pt x="2454596" y="2709333"/>
                  </a:lnTo>
                  <a:lnTo>
                    <a:pt x="0" y="2709333"/>
                  </a:lnTo>
                  <a:close/>
                </a:path>
              </a:pathLst>
            </a:custGeom>
            <a:solidFill>
              <a:srgbClr val="FFFFFF"/>
            </a:solidFill>
          </p:spPr>
        </p:sp>
        <p:sp>
          <p:nvSpPr>
            <p:cNvPr name="TextBox 9" id="9"/>
            <p:cNvSpPr txBox="true"/>
            <p:nvPr/>
          </p:nvSpPr>
          <p:spPr>
            <a:xfrm>
              <a:off x="0" y="-38100"/>
              <a:ext cx="2454596" cy="2747433"/>
            </a:xfrm>
            <a:prstGeom prst="rect">
              <a:avLst/>
            </a:prstGeom>
          </p:spPr>
          <p:txBody>
            <a:bodyPr anchor="ctr" rtlCol="false" tIns="50800" lIns="50800" bIns="50800" rIns="50800"/>
            <a:lstStyle/>
            <a:p>
              <a:pPr algn="ctr">
                <a:lnSpc>
                  <a:spcPts val="2100"/>
                </a:lnSpc>
              </a:pPr>
            </a:p>
          </p:txBody>
        </p:sp>
      </p:grpSp>
      <p:sp>
        <p:nvSpPr>
          <p:cNvPr name="TextBox 10" id="10"/>
          <p:cNvSpPr txBox="true"/>
          <p:nvPr/>
        </p:nvSpPr>
        <p:spPr>
          <a:xfrm rot="0">
            <a:off x="8165488" y="2531346"/>
            <a:ext cx="6603474" cy="1019933"/>
          </a:xfrm>
          <a:prstGeom prst="rect">
            <a:avLst/>
          </a:prstGeom>
        </p:spPr>
        <p:txBody>
          <a:bodyPr anchor="t" rtlCol="false" tIns="0" lIns="0" bIns="0" rIns="0">
            <a:spAutoFit/>
          </a:bodyPr>
          <a:lstStyle/>
          <a:p>
            <a:pPr>
              <a:lnSpc>
                <a:spcPts val="8155"/>
              </a:lnSpc>
            </a:pPr>
            <a:r>
              <a:rPr lang="en-US" sz="6273">
                <a:solidFill>
                  <a:srgbClr val="2A2E3A"/>
                </a:solidFill>
                <a:latin typeface="Klein Bold"/>
              </a:rPr>
              <a:t> of the study -:</a:t>
            </a:r>
          </a:p>
        </p:txBody>
      </p:sp>
      <p:grpSp>
        <p:nvGrpSpPr>
          <p:cNvPr name="Group 11" id="11"/>
          <p:cNvGrpSpPr/>
          <p:nvPr/>
        </p:nvGrpSpPr>
        <p:grpSpPr>
          <a:xfrm rot="0">
            <a:off x="1183702" y="4403048"/>
            <a:ext cx="4645601" cy="1944328"/>
            <a:chOff x="0" y="0"/>
            <a:chExt cx="6194135" cy="2592437"/>
          </a:xfrm>
        </p:grpSpPr>
        <p:sp>
          <p:nvSpPr>
            <p:cNvPr name="TextBox 12" id="12"/>
            <p:cNvSpPr txBox="true"/>
            <p:nvPr/>
          </p:nvSpPr>
          <p:spPr>
            <a:xfrm rot="0">
              <a:off x="0" y="-9525"/>
              <a:ext cx="6194135" cy="643344"/>
            </a:xfrm>
            <a:prstGeom prst="rect">
              <a:avLst/>
            </a:prstGeom>
          </p:spPr>
          <p:txBody>
            <a:bodyPr anchor="t" rtlCol="false" tIns="0" lIns="0" bIns="0" rIns="0">
              <a:spAutoFit/>
            </a:bodyPr>
            <a:lstStyle/>
            <a:p>
              <a:pPr marL="0" indent="0" lvl="0">
                <a:lnSpc>
                  <a:spcPts val="3792"/>
                </a:lnSpc>
                <a:spcBef>
                  <a:spcPct val="0"/>
                </a:spcBef>
              </a:pPr>
              <a:r>
                <a:rPr lang="en-US" sz="3160">
                  <a:solidFill>
                    <a:srgbClr val="718BAB"/>
                  </a:solidFill>
                  <a:latin typeface="Klein Bold"/>
                </a:rPr>
                <a:t>Clear path-:</a:t>
              </a:r>
            </a:p>
          </p:txBody>
        </p:sp>
        <p:sp>
          <p:nvSpPr>
            <p:cNvPr name="TextBox 13" id="13"/>
            <p:cNvSpPr txBox="true"/>
            <p:nvPr/>
          </p:nvSpPr>
          <p:spPr>
            <a:xfrm rot="0">
              <a:off x="0" y="1093367"/>
              <a:ext cx="6194135" cy="1499070"/>
            </a:xfrm>
            <a:prstGeom prst="rect">
              <a:avLst/>
            </a:prstGeom>
          </p:spPr>
          <p:txBody>
            <a:bodyPr anchor="t" rtlCol="false" tIns="0" lIns="0" bIns="0" rIns="0">
              <a:spAutoFit/>
            </a:bodyPr>
            <a:lstStyle/>
            <a:p>
              <a:pPr marL="0" indent="0" lvl="0">
                <a:lnSpc>
                  <a:spcPts val="3027"/>
                </a:lnSpc>
                <a:spcBef>
                  <a:spcPct val="0"/>
                </a:spcBef>
              </a:pPr>
              <a:r>
                <a:rPr lang="en-US" sz="2162">
                  <a:solidFill>
                    <a:srgbClr val="2A2E3A"/>
                  </a:solidFill>
                  <a:latin typeface="Helios"/>
                </a:rPr>
                <a:t> </a:t>
              </a:r>
              <a:r>
                <a:rPr lang="en-US" sz="2162">
                  <a:solidFill>
                    <a:srgbClr val="2A2E3A"/>
                  </a:solidFill>
                  <a:latin typeface="Helios"/>
                </a:rPr>
                <a:t>Help people find their way to becoming experts in languages and skills.</a:t>
              </a:r>
            </a:p>
          </p:txBody>
        </p:sp>
      </p:grpSp>
      <p:sp>
        <p:nvSpPr>
          <p:cNvPr name="Freeform 14" id="14"/>
          <p:cNvSpPr/>
          <p:nvPr/>
        </p:nvSpPr>
        <p:spPr>
          <a:xfrm flipH="false" flipV="false" rot="0">
            <a:off x="0" y="0"/>
            <a:ext cx="2005838" cy="2011201"/>
          </a:xfrm>
          <a:custGeom>
            <a:avLst/>
            <a:gdLst/>
            <a:ahLst/>
            <a:cxnLst/>
            <a:rect r="r" b="b" t="t" l="l"/>
            <a:pathLst>
              <a:path h="2011201" w="2005838">
                <a:moveTo>
                  <a:pt x="0" y="0"/>
                </a:moveTo>
                <a:lnTo>
                  <a:pt x="2005838" y="0"/>
                </a:lnTo>
                <a:lnTo>
                  <a:pt x="2005838" y="2011201"/>
                </a:lnTo>
                <a:lnTo>
                  <a:pt x="0" y="2011201"/>
                </a:lnTo>
                <a:lnTo>
                  <a:pt x="0" y="0"/>
                </a:lnTo>
                <a:close/>
              </a:path>
            </a:pathLst>
          </a:custGeom>
          <a:blipFill>
            <a:blip r:embed="rId4"/>
            <a:stretch>
              <a:fillRect l="0" t="0" r="0" b="0"/>
            </a:stretch>
          </a:blipFill>
        </p:spPr>
      </p:sp>
      <p:sp>
        <p:nvSpPr>
          <p:cNvPr name="TextBox 15" id="15"/>
          <p:cNvSpPr txBox="true"/>
          <p:nvPr/>
        </p:nvSpPr>
        <p:spPr>
          <a:xfrm rot="0">
            <a:off x="2005838" y="716804"/>
            <a:ext cx="3535691" cy="690840"/>
          </a:xfrm>
          <a:prstGeom prst="rect">
            <a:avLst/>
          </a:prstGeom>
        </p:spPr>
        <p:txBody>
          <a:bodyPr anchor="t" rtlCol="false" tIns="0" lIns="0" bIns="0" rIns="0">
            <a:spAutoFit/>
          </a:bodyPr>
          <a:lstStyle/>
          <a:p>
            <a:pPr>
              <a:lnSpc>
                <a:spcPts val="5454"/>
              </a:lnSpc>
            </a:pPr>
            <a:r>
              <a:rPr lang="en-US" sz="4545">
                <a:solidFill>
                  <a:srgbClr val="718BAB"/>
                </a:solidFill>
                <a:latin typeface="Pacifico"/>
              </a:rPr>
              <a:t>QUELLIFY </a:t>
            </a:r>
          </a:p>
        </p:txBody>
      </p:sp>
      <p:sp>
        <p:nvSpPr>
          <p:cNvPr name="TextBox 16" id="16"/>
          <p:cNvSpPr txBox="true"/>
          <p:nvPr/>
        </p:nvSpPr>
        <p:spPr>
          <a:xfrm rot="0">
            <a:off x="2604049" y="1400248"/>
            <a:ext cx="6450509" cy="441407"/>
          </a:xfrm>
          <a:prstGeom prst="rect">
            <a:avLst/>
          </a:prstGeom>
        </p:spPr>
        <p:txBody>
          <a:bodyPr anchor="t" rtlCol="false" tIns="0" lIns="0" bIns="0" rIns="0">
            <a:spAutoFit/>
          </a:bodyPr>
          <a:lstStyle/>
          <a:p>
            <a:pPr>
              <a:lnSpc>
                <a:spcPts val="3669"/>
              </a:lnSpc>
            </a:pPr>
            <a:r>
              <a:rPr lang="en-US" sz="2621">
                <a:solidFill>
                  <a:srgbClr val="2A2E3A"/>
                </a:solidFill>
                <a:latin typeface="Helios"/>
              </a:rPr>
              <a:t>Smart way to Learn and Grow </a:t>
            </a:r>
          </a:p>
        </p:txBody>
      </p:sp>
      <p:sp>
        <p:nvSpPr>
          <p:cNvPr name="Freeform 17" id="17"/>
          <p:cNvSpPr/>
          <p:nvPr/>
        </p:nvSpPr>
        <p:spPr>
          <a:xfrm flipH="false" flipV="false" rot="0">
            <a:off x="16526188" y="9081192"/>
            <a:ext cx="1466225" cy="1484553"/>
          </a:xfrm>
          <a:custGeom>
            <a:avLst/>
            <a:gdLst/>
            <a:ahLst/>
            <a:cxnLst/>
            <a:rect r="r" b="b" t="t" l="l"/>
            <a:pathLst>
              <a:path h="1484553" w="1466225">
                <a:moveTo>
                  <a:pt x="0" y="0"/>
                </a:moveTo>
                <a:lnTo>
                  <a:pt x="1466224" y="0"/>
                </a:lnTo>
                <a:lnTo>
                  <a:pt x="1466224" y="1484552"/>
                </a:lnTo>
                <a:lnTo>
                  <a:pt x="0" y="1484552"/>
                </a:lnTo>
                <a:lnTo>
                  <a:pt x="0" y="0"/>
                </a:lnTo>
                <a:close/>
              </a:path>
            </a:pathLst>
          </a:custGeom>
          <a:blipFill>
            <a:blip r:embed="rId5"/>
            <a:stretch>
              <a:fillRect l="0" t="0" r="0" b="0"/>
            </a:stretch>
          </a:blipFill>
        </p:spPr>
      </p:sp>
      <p:grpSp>
        <p:nvGrpSpPr>
          <p:cNvPr name="Group 18" id="18"/>
          <p:cNvGrpSpPr>
            <a:grpSpLocks noChangeAspect="true"/>
          </p:cNvGrpSpPr>
          <p:nvPr/>
        </p:nvGrpSpPr>
        <p:grpSpPr>
          <a:xfrm rot="0">
            <a:off x="16251376" y="249269"/>
            <a:ext cx="1625915" cy="1625909"/>
            <a:chOff x="0" y="0"/>
            <a:chExt cx="6350000" cy="6349975"/>
          </a:xfrm>
        </p:grpSpPr>
        <p:sp>
          <p:nvSpPr>
            <p:cNvPr name="Freeform 19" id="1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7922" r="0" b="-773"/>
              </a:stretch>
            </a:blipFill>
          </p:spPr>
        </p:sp>
      </p:grpSp>
      <p:sp>
        <p:nvSpPr>
          <p:cNvPr name="Freeform 20" id="20"/>
          <p:cNvSpPr/>
          <p:nvPr/>
        </p:nvSpPr>
        <p:spPr>
          <a:xfrm flipH="false" flipV="false" rot="0">
            <a:off x="-590928" y="4807517"/>
            <a:ext cx="1135391" cy="1135391"/>
          </a:xfrm>
          <a:custGeom>
            <a:avLst/>
            <a:gdLst/>
            <a:ahLst/>
            <a:cxnLst/>
            <a:rect r="r" b="b" t="t" l="l"/>
            <a:pathLst>
              <a:path h="1135391" w="1135391">
                <a:moveTo>
                  <a:pt x="0" y="0"/>
                </a:moveTo>
                <a:lnTo>
                  <a:pt x="1135391" y="0"/>
                </a:lnTo>
                <a:lnTo>
                  <a:pt x="1135391" y="1135390"/>
                </a:lnTo>
                <a:lnTo>
                  <a:pt x="0" y="1135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1" id="21"/>
          <p:cNvGrpSpPr/>
          <p:nvPr/>
        </p:nvGrpSpPr>
        <p:grpSpPr>
          <a:xfrm rot="0">
            <a:off x="1175069" y="7459598"/>
            <a:ext cx="4654235" cy="1945295"/>
            <a:chOff x="0" y="0"/>
            <a:chExt cx="6205647" cy="2593727"/>
          </a:xfrm>
        </p:grpSpPr>
        <p:sp>
          <p:nvSpPr>
            <p:cNvPr name="TextBox 22" id="22"/>
            <p:cNvSpPr txBox="true"/>
            <p:nvPr/>
          </p:nvSpPr>
          <p:spPr>
            <a:xfrm rot="0">
              <a:off x="0" y="-9525"/>
              <a:ext cx="6205647" cy="644521"/>
            </a:xfrm>
            <a:prstGeom prst="rect">
              <a:avLst/>
            </a:prstGeom>
          </p:spPr>
          <p:txBody>
            <a:bodyPr anchor="t" rtlCol="false" tIns="0" lIns="0" bIns="0" rIns="0">
              <a:spAutoFit/>
            </a:bodyPr>
            <a:lstStyle/>
            <a:p>
              <a:pPr marL="0" indent="0" lvl="0">
                <a:lnSpc>
                  <a:spcPts val="3799"/>
                </a:lnSpc>
                <a:spcBef>
                  <a:spcPct val="0"/>
                </a:spcBef>
              </a:pPr>
              <a:r>
                <a:rPr lang="en-US" sz="3166">
                  <a:solidFill>
                    <a:srgbClr val="718BAB"/>
                  </a:solidFill>
                  <a:latin typeface="Klein Bold"/>
                </a:rPr>
                <a:t>Friendly community -:</a:t>
              </a:r>
            </a:p>
          </p:txBody>
        </p:sp>
        <p:sp>
          <p:nvSpPr>
            <p:cNvPr name="TextBox 23" id="23"/>
            <p:cNvSpPr txBox="true"/>
            <p:nvPr/>
          </p:nvSpPr>
          <p:spPr>
            <a:xfrm rot="0">
              <a:off x="0" y="1095488"/>
              <a:ext cx="6205647" cy="1498239"/>
            </a:xfrm>
            <a:prstGeom prst="rect">
              <a:avLst/>
            </a:prstGeom>
          </p:spPr>
          <p:txBody>
            <a:bodyPr anchor="t" rtlCol="false" tIns="0" lIns="0" bIns="0" rIns="0">
              <a:spAutoFit/>
            </a:bodyPr>
            <a:lstStyle/>
            <a:p>
              <a:pPr marL="0" indent="0" lvl="0">
                <a:lnSpc>
                  <a:spcPts val="3033"/>
                </a:lnSpc>
                <a:spcBef>
                  <a:spcPct val="0"/>
                </a:spcBef>
              </a:pPr>
              <a:r>
                <a:rPr lang="en-US" sz="2166">
                  <a:solidFill>
                    <a:srgbClr val="2A2E3A"/>
                  </a:solidFill>
                  <a:latin typeface="Helios"/>
                </a:rPr>
                <a:t>Make a happy space where people can connect, help each other, and grow together.</a:t>
              </a:r>
            </a:p>
          </p:txBody>
        </p:sp>
      </p:grpSp>
      <p:sp>
        <p:nvSpPr>
          <p:cNvPr name="Freeform 24" id="24"/>
          <p:cNvSpPr/>
          <p:nvPr/>
        </p:nvSpPr>
        <p:spPr>
          <a:xfrm flipH="false" flipV="false" rot="0">
            <a:off x="-567695" y="7876166"/>
            <a:ext cx="1112158" cy="1112158"/>
          </a:xfrm>
          <a:custGeom>
            <a:avLst/>
            <a:gdLst/>
            <a:ahLst/>
            <a:cxnLst/>
            <a:rect r="r" b="b" t="t" l="l"/>
            <a:pathLst>
              <a:path h="1112158" w="1112158">
                <a:moveTo>
                  <a:pt x="0" y="0"/>
                </a:moveTo>
                <a:lnTo>
                  <a:pt x="1112158" y="0"/>
                </a:lnTo>
                <a:lnTo>
                  <a:pt x="1112158" y="1112159"/>
                </a:lnTo>
                <a:lnTo>
                  <a:pt x="0" y="1112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5" id="25"/>
          <p:cNvGrpSpPr/>
          <p:nvPr/>
        </p:nvGrpSpPr>
        <p:grpSpPr>
          <a:xfrm rot="0">
            <a:off x="10349870" y="4539264"/>
            <a:ext cx="4623259" cy="1932348"/>
            <a:chOff x="0" y="0"/>
            <a:chExt cx="6164345" cy="2576465"/>
          </a:xfrm>
        </p:grpSpPr>
        <p:sp>
          <p:nvSpPr>
            <p:cNvPr name="TextBox 26" id="26"/>
            <p:cNvSpPr txBox="true"/>
            <p:nvPr/>
          </p:nvSpPr>
          <p:spPr>
            <a:xfrm rot="0">
              <a:off x="0" y="-9525"/>
              <a:ext cx="6164345" cy="640295"/>
            </a:xfrm>
            <a:prstGeom prst="rect">
              <a:avLst/>
            </a:prstGeom>
          </p:spPr>
          <p:txBody>
            <a:bodyPr anchor="t" rtlCol="false" tIns="0" lIns="0" bIns="0" rIns="0">
              <a:spAutoFit/>
            </a:bodyPr>
            <a:lstStyle/>
            <a:p>
              <a:pPr marL="0" indent="0" lvl="0">
                <a:lnSpc>
                  <a:spcPts val="3774"/>
                </a:lnSpc>
                <a:spcBef>
                  <a:spcPct val="0"/>
                </a:spcBef>
              </a:pPr>
              <a:r>
                <a:rPr lang="en-US" sz="3145">
                  <a:solidFill>
                    <a:srgbClr val="718BAB"/>
                  </a:solidFill>
                  <a:latin typeface="Klein Bold"/>
                </a:rPr>
                <a:t>Learning for all-:</a:t>
              </a:r>
            </a:p>
          </p:txBody>
        </p:sp>
        <p:sp>
          <p:nvSpPr>
            <p:cNvPr name="TextBox 27" id="27"/>
            <p:cNvSpPr txBox="true"/>
            <p:nvPr/>
          </p:nvSpPr>
          <p:spPr>
            <a:xfrm rot="0">
              <a:off x="0" y="1087880"/>
              <a:ext cx="6164345" cy="1488585"/>
            </a:xfrm>
            <a:prstGeom prst="rect">
              <a:avLst/>
            </a:prstGeom>
          </p:spPr>
          <p:txBody>
            <a:bodyPr anchor="t" rtlCol="false" tIns="0" lIns="0" bIns="0" rIns="0">
              <a:spAutoFit/>
            </a:bodyPr>
            <a:lstStyle/>
            <a:p>
              <a:pPr marL="0" indent="0" lvl="0">
                <a:lnSpc>
                  <a:spcPts val="3013"/>
                </a:lnSpc>
                <a:spcBef>
                  <a:spcPct val="0"/>
                </a:spcBef>
              </a:pPr>
              <a:r>
                <a:rPr lang="en-US" sz="2152">
                  <a:solidFill>
                    <a:srgbClr val="2A2E3A"/>
                  </a:solidFill>
                  <a:latin typeface="Helios"/>
                </a:rPr>
                <a:t>Open up learning for everyone, no matter where they're from or who they are.</a:t>
              </a:r>
            </a:p>
          </p:txBody>
        </p:sp>
      </p:grpSp>
      <p:sp>
        <p:nvSpPr>
          <p:cNvPr name="TextBox 28" id="28"/>
          <p:cNvSpPr txBox="true"/>
          <p:nvPr/>
        </p:nvSpPr>
        <p:spPr>
          <a:xfrm rot="0">
            <a:off x="4225123" y="2531346"/>
            <a:ext cx="3940365" cy="1019933"/>
          </a:xfrm>
          <a:prstGeom prst="rect">
            <a:avLst/>
          </a:prstGeom>
        </p:spPr>
        <p:txBody>
          <a:bodyPr anchor="t" rtlCol="false" tIns="0" lIns="0" bIns="0" rIns="0">
            <a:spAutoFit/>
          </a:bodyPr>
          <a:lstStyle/>
          <a:p>
            <a:pPr>
              <a:lnSpc>
                <a:spcPts val="8155"/>
              </a:lnSpc>
            </a:pPr>
            <a:r>
              <a:rPr lang="en-US" sz="6273">
                <a:solidFill>
                  <a:srgbClr val="718BAB"/>
                </a:solidFill>
                <a:latin typeface="Klein Bold"/>
              </a:rPr>
              <a:t>Objective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3753776"/>
            <a:ext cx="2779448" cy="277944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153969"/>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6111875" y="6785901"/>
            <a:ext cx="2779448" cy="277944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153969"/>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0">
            <a:off x="9144000" y="6785901"/>
            <a:ext cx="2779448" cy="27794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718BAB"/>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0">
            <a:off x="6111875" y="3753776"/>
            <a:ext cx="2779448" cy="277944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718BAB"/>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sp>
        <p:nvSpPr>
          <p:cNvPr name="TextBox 14" id="14"/>
          <p:cNvSpPr txBox="true"/>
          <p:nvPr/>
        </p:nvSpPr>
        <p:spPr>
          <a:xfrm rot="0">
            <a:off x="743328" y="4463098"/>
            <a:ext cx="5111372" cy="1544320"/>
          </a:xfrm>
          <a:prstGeom prst="rect">
            <a:avLst/>
          </a:prstGeom>
        </p:spPr>
        <p:txBody>
          <a:bodyPr anchor="t" rtlCol="false" tIns="0" lIns="0" bIns="0" rIns="0">
            <a:spAutoFit/>
          </a:bodyPr>
          <a:lstStyle/>
          <a:p>
            <a:pPr algn="r">
              <a:lnSpc>
                <a:spcPts val="3080"/>
              </a:lnSpc>
            </a:pPr>
            <a:r>
              <a:rPr lang="en-US" sz="2200" spc="33">
                <a:solidFill>
                  <a:srgbClr val="191919"/>
                </a:solidFill>
                <a:latin typeface="Aileron"/>
              </a:rPr>
              <a:t>- Tejus Gupta focuses on creating a scalable backend architecture using </a:t>
            </a:r>
          </a:p>
          <a:p>
            <a:pPr algn="r">
              <a:lnSpc>
                <a:spcPts val="3080"/>
              </a:lnSpc>
            </a:pPr>
            <a:r>
              <a:rPr lang="en-US" sz="2200" spc="33">
                <a:solidFill>
                  <a:srgbClr val="191919"/>
                </a:solidFill>
                <a:latin typeface="Aileron"/>
              </a:rPr>
              <a:t>Flask and MongoDB for efficient data management.</a:t>
            </a:r>
          </a:p>
        </p:txBody>
      </p:sp>
      <p:sp>
        <p:nvSpPr>
          <p:cNvPr name="TextBox 15" id="15"/>
          <p:cNvSpPr txBox="true"/>
          <p:nvPr/>
        </p:nvSpPr>
        <p:spPr>
          <a:xfrm rot="0">
            <a:off x="12180623" y="4547553"/>
            <a:ext cx="4630076" cy="1153795"/>
          </a:xfrm>
          <a:prstGeom prst="rect">
            <a:avLst/>
          </a:prstGeom>
        </p:spPr>
        <p:txBody>
          <a:bodyPr anchor="t" rtlCol="false" tIns="0" lIns="0" bIns="0" rIns="0">
            <a:spAutoFit/>
          </a:bodyPr>
          <a:lstStyle/>
          <a:p>
            <a:pPr>
              <a:lnSpc>
                <a:spcPts val="3080"/>
              </a:lnSpc>
            </a:pPr>
            <a:r>
              <a:rPr lang="en-US" sz="2200" spc="33">
                <a:solidFill>
                  <a:srgbClr val="191919"/>
                </a:solidFill>
                <a:latin typeface="Aileron"/>
              </a:rPr>
              <a:t> - Dhruv Gupta generates clear and concise content to guide users and </a:t>
            </a:r>
          </a:p>
          <a:p>
            <a:pPr>
              <a:lnSpc>
                <a:spcPts val="3080"/>
              </a:lnSpc>
            </a:pPr>
            <a:r>
              <a:rPr lang="en-US" sz="2200" spc="33">
                <a:solidFill>
                  <a:srgbClr val="191919"/>
                </a:solidFill>
                <a:latin typeface="Aileron"/>
              </a:rPr>
              <a:t>enhance the learning experience.</a:t>
            </a:r>
          </a:p>
        </p:txBody>
      </p:sp>
      <p:sp>
        <p:nvSpPr>
          <p:cNvPr name="TextBox 16" id="16"/>
          <p:cNvSpPr txBox="true"/>
          <p:nvPr/>
        </p:nvSpPr>
        <p:spPr>
          <a:xfrm rot="0">
            <a:off x="469900" y="7495223"/>
            <a:ext cx="5384800" cy="1544320"/>
          </a:xfrm>
          <a:prstGeom prst="rect">
            <a:avLst/>
          </a:prstGeom>
        </p:spPr>
        <p:txBody>
          <a:bodyPr anchor="t" rtlCol="false" tIns="0" lIns="0" bIns="0" rIns="0">
            <a:spAutoFit/>
          </a:bodyPr>
          <a:lstStyle/>
          <a:p>
            <a:pPr algn="r">
              <a:lnSpc>
                <a:spcPts val="3080"/>
              </a:lnSpc>
            </a:pPr>
            <a:r>
              <a:rPr lang="en-US" sz="2200" spc="33">
                <a:solidFill>
                  <a:srgbClr val="191919"/>
                </a:solidFill>
                <a:latin typeface="Aileron"/>
              </a:rPr>
              <a:t>- Abhishek Panwar ensures a responsive and engaging frontend, utilizing </a:t>
            </a:r>
          </a:p>
          <a:p>
            <a:pPr algn="r">
              <a:lnSpc>
                <a:spcPts val="3080"/>
              </a:lnSpc>
            </a:pPr>
            <a:r>
              <a:rPr lang="en-US" sz="2200" spc="33">
                <a:solidFill>
                  <a:srgbClr val="191919"/>
                </a:solidFill>
                <a:latin typeface="Aileron"/>
              </a:rPr>
              <a:t>Bootstrap, Font Awesome, and AOS for visual appeal and interactivity.</a:t>
            </a:r>
          </a:p>
        </p:txBody>
      </p:sp>
      <p:sp>
        <p:nvSpPr>
          <p:cNvPr name="TextBox 17" id="17"/>
          <p:cNvSpPr txBox="true"/>
          <p:nvPr/>
        </p:nvSpPr>
        <p:spPr>
          <a:xfrm rot="0">
            <a:off x="12180623" y="7299960"/>
            <a:ext cx="5335852" cy="1934845"/>
          </a:xfrm>
          <a:prstGeom prst="rect">
            <a:avLst/>
          </a:prstGeom>
        </p:spPr>
        <p:txBody>
          <a:bodyPr anchor="t" rtlCol="false" tIns="0" lIns="0" bIns="0" rIns="0">
            <a:spAutoFit/>
          </a:bodyPr>
          <a:lstStyle/>
          <a:p>
            <a:pPr>
              <a:lnSpc>
                <a:spcPts val="3080"/>
              </a:lnSpc>
            </a:pPr>
            <a:r>
              <a:rPr lang="en-US" sz="2200" spc="33">
                <a:solidFill>
                  <a:srgbClr val="191919"/>
                </a:solidFill>
                <a:latin typeface="Aileron"/>
              </a:rPr>
              <a:t>- Nirdesh Sharma maintains consistent branding and visual appeal </a:t>
            </a:r>
          </a:p>
          <a:p>
            <a:pPr>
              <a:lnSpc>
                <a:spcPts val="3080"/>
              </a:lnSpc>
            </a:pPr>
            <a:r>
              <a:rPr lang="en-US" sz="2200" spc="33">
                <a:solidFill>
                  <a:srgbClr val="191919"/>
                </a:solidFill>
                <a:latin typeface="Aileron"/>
              </a:rPr>
              <a:t>throughout the platform, contributing to an overall positive user </a:t>
            </a:r>
          </a:p>
          <a:p>
            <a:pPr>
              <a:lnSpc>
                <a:spcPts val="3080"/>
              </a:lnSpc>
            </a:pPr>
            <a:r>
              <a:rPr lang="en-US" sz="2200" spc="33">
                <a:solidFill>
                  <a:srgbClr val="191919"/>
                </a:solidFill>
                <a:latin typeface="Aileron"/>
              </a:rPr>
              <a:t>experience.</a:t>
            </a:r>
          </a:p>
        </p:txBody>
      </p:sp>
      <p:sp>
        <p:nvSpPr>
          <p:cNvPr name="TextBox 18" id="18"/>
          <p:cNvSpPr txBox="true"/>
          <p:nvPr/>
        </p:nvSpPr>
        <p:spPr>
          <a:xfrm rot="0">
            <a:off x="6258445" y="5114925"/>
            <a:ext cx="3077286" cy="410284"/>
          </a:xfrm>
          <a:prstGeom prst="rect">
            <a:avLst/>
          </a:prstGeom>
        </p:spPr>
        <p:txBody>
          <a:bodyPr anchor="t" rtlCol="false" tIns="0" lIns="0" bIns="0" rIns="0">
            <a:spAutoFit/>
          </a:bodyPr>
          <a:lstStyle/>
          <a:p>
            <a:pPr>
              <a:lnSpc>
                <a:spcPts val="3265"/>
              </a:lnSpc>
            </a:pPr>
            <a:r>
              <a:rPr lang="en-US" sz="2512">
                <a:solidFill>
                  <a:srgbClr val="718BAB"/>
                </a:solidFill>
                <a:latin typeface="Klein Bold"/>
              </a:rPr>
              <a:t> development </a:t>
            </a:r>
          </a:p>
        </p:txBody>
      </p:sp>
      <p:sp>
        <p:nvSpPr>
          <p:cNvPr name="TextBox 19" id="19"/>
          <p:cNvSpPr txBox="true"/>
          <p:nvPr/>
        </p:nvSpPr>
        <p:spPr>
          <a:xfrm rot="0">
            <a:off x="6258445" y="8067003"/>
            <a:ext cx="3077286" cy="410284"/>
          </a:xfrm>
          <a:prstGeom prst="rect">
            <a:avLst/>
          </a:prstGeom>
        </p:spPr>
        <p:txBody>
          <a:bodyPr anchor="t" rtlCol="false" tIns="0" lIns="0" bIns="0" rIns="0">
            <a:spAutoFit/>
          </a:bodyPr>
          <a:lstStyle/>
          <a:p>
            <a:pPr>
              <a:lnSpc>
                <a:spcPts val="3265"/>
              </a:lnSpc>
            </a:pPr>
            <a:r>
              <a:rPr lang="en-US" sz="2512">
                <a:solidFill>
                  <a:srgbClr val="718BAB"/>
                </a:solidFill>
                <a:latin typeface="Klein Bold"/>
              </a:rPr>
              <a:t> development </a:t>
            </a:r>
          </a:p>
        </p:txBody>
      </p:sp>
      <p:sp>
        <p:nvSpPr>
          <p:cNvPr name="TextBox 20" id="20"/>
          <p:cNvSpPr txBox="true"/>
          <p:nvPr/>
        </p:nvSpPr>
        <p:spPr>
          <a:xfrm rot="0">
            <a:off x="9739475" y="4717264"/>
            <a:ext cx="2183972" cy="823898"/>
          </a:xfrm>
          <a:prstGeom prst="rect">
            <a:avLst/>
          </a:prstGeom>
        </p:spPr>
        <p:txBody>
          <a:bodyPr anchor="t" rtlCol="false" tIns="0" lIns="0" bIns="0" rIns="0">
            <a:spAutoFit/>
          </a:bodyPr>
          <a:lstStyle/>
          <a:p>
            <a:pPr>
              <a:lnSpc>
                <a:spcPts val="3265"/>
              </a:lnSpc>
            </a:pPr>
            <a:r>
              <a:rPr lang="en-US" sz="2512">
                <a:solidFill>
                  <a:srgbClr val="718BAB"/>
                </a:solidFill>
                <a:latin typeface="Klein Bold"/>
              </a:rPr>
              <a:t>Content creation </a:t>
            </a:r>
          </a:p>
        </p:txBody>
      </p:sp>
      <p:sp>
        <p:nvSpPr>
          <p:cNvPr name="TextBox 21" id="21"/>
          <p:cNvSpPr txBox="true"/>
          <p:nvPr/>
        </p:nvSpPr>
        <p:spPr>
          <a:xfrm rot="0">
            <a:off x="9722632" y="7685294"/>
            <a:ext cx="2071089" cy="823898"/>
          </a:xfrm>
          <a:prstGeom prst="rect">
            <a:avLst/>
          </a:prstGeom>
        </p:spPr>
        <p:txBody>
          <a:bodyPr anchor="t" rtlCol="false" tIns="0" lIns="0" bIns="0" rIns="0">
            <a:spAutoFit/>
          </a:bodyPr>
          <a:lstStyle/>
          <a:p>
            <a:pPr>
              <a:lnSpc>
                <a:spcPts val="3265"/>
              </a:lnSpc>
            </a:pPr>
            <a:r>
              <a:rPr lang="en-US" sz="2512">
                <a:solidFill>
                  <a:srgbClr val="718BAB"/>
                </a:solidFill>
                <a:latin typeface="Klein Bold"/>
              </a:rPr>
              <a:t> Graphic </a:t>
            </a:r>
          </a:p>
          <a:p>
            <a:pPr>
              <a:lnSpc>
                <a:spcPts val="3265"/>
              </a:lnSpc>
            </a:pPr>
            <a:r>
              <a:rPr lang="en-US" sz="2512">
                <a:solidFill>
                  <a:srgbClr val="718BAB"/>
                </a:solidFill>
                <a:latin typeface="Klein Bold"/>
              </a:rPr>
              <a:t>designing </a:t>
            </a:r>
          </a:p>
        </p:txBody>
      </p:sp>
      <p:sp>
        <p:nvSpPr>
          <p:cNvPr name="TextBox 22" id="22"/>
          <p:cNvSpPr txBox="true"/>
          <p:nvPr/>
        </p:nvSpPr>
        <p:spPr>
          <a:xfrm rot="0">
            <a:off x="6246978" y="2438968"/>
            <a:ext cx="4584483" cy="707970"/>
          </a:xfrm>
          <a:prstGeom prst="rect">
            <a:avLst/>
          </a:prstGeom>
        </p:spPr>
        <p:txBody>
          <a:bodyPr anchor="t" rtlCol="false" tIns="0" lIns="0" bIns="0" rIns="0">
            <a:spAutoFit/>
          </a:bodyPr>
          <a:lstStyle/>
          <a:p>
            <a:pPr marL="0" indent="0" lvl="0">
              <a:lnSpc>
                <a:spcPts val="5572"/>
              </a:lnSpc>
              <a:spcBef>
                <a:spcPct val="0"/>
              </a:spcBef>
            </a:pPr>
            <a:r>
              <a:rPr lang="en-US" sz="4644">
                <a:solidFill>
                  <a:srgbClr val="718BAB"/>
                </a:solidFill>
                <a:latin typeface="Klein Bold"/>
              </a:rPr>
              <a:t>Methodology /</a:t>
            </a:r>
          </a:p>
        </p:txBody>
      </p:sp>
      <p:sp>
        <p:nvSpPr>
          <p:cNvPr name="Freeform 23" id="23"/>
          <p:cNvSpPr/>
          <p:nvPr/>
        </p:nvSpPr>
        <p:spPr>
          <a:xfrm flipH="false" flipV="false" rot="0">
            <a:off x="0" y="0"/>
            <a:ext cx="2005838" cy="2011201"/>
          </a:xfrm>
          <a:custGeom>
            <a:avLst/>
            <a:gdLst/>
            <a:ahLst/>
            <a:cxnLst/>
            <a:rect r="r" b="b" t="t" l="l"/>
            <a:pathLst>
              <a:path h="2011201" w="2005838">
                <a:moveTo>
                  <a:pt x="0" y="0"/>
                </a:moveTo>
                <a:lnTo>
                  <a:pt x="2005838" y="0"/>
                </a:lnTo>
                <a:lnTo>
                  <a:pt x="2005838" y="2011201"/>
                </a:lnTo>
                <a:lnTo>
                  <a:pt x="0" y="2011201"/>
                </a:lnTo>
                <a:lnTo>
                  <a:pt x="0" y="0"/>
                </a:lnTo>
                <a:close/>
              </a:path>
            </a:pathLst>
          </a:custGeom>
          <a:blipFill>
            <a:blip r:embed="rId2"/>
            <a:stretch>
              <a:fillRect l="0" t="0" r="0" b="0"/>
            </a:stretch>
          </a:blipFill>
        </p:spPr>
      </p:sp>
      <p:sp>
        <p:nvSpPr>
          <p:cNvPr name="TextBox 24" id="24"/>
          <p:cNvSpPr txBox="true"/>
          <p:nvPr/>
        </p:nvSpPr>
        <p:spPr>
          <a:xfrm rot="0">
            <a:off x="2005838" y="716804"/>
            <a:ext cx="3506829" cy="690840"/>
          </a:xfrm>
          <a:prstGeom prst="rect">
            <a:avLst/>
          </a:prstGeom>
        </p:spPr>
        <p:txBody>
          <a:bodyPr anchor="t" rtlCol="false" tIns="0" lIns="0" bIns="0" rIns="0">
            <a:spAutoFit/>
          </a:bodyPr>
          <a:lstStyle/>
          <a:p>
            <a:pPr>
              <a:lnSpc>
                <a:spcPts val="5454"/>
              </a:lnSpc>
            </a:pPr>
            <a:r>
              <a:rPr lang="en-US" sz="4545">
                <a:solidFill>
                  <a:srgbClr val="718BAB"/>
                </a:solidFill>
                <a:latin typeface="Pacifico"/>
              </a:rPr>
              <a:t>QUELLIFY </a:t>
            </a:r>
          </a:p>
        </p:txBody>
      </p:sp>
      <p:sp>
        <p:nvSpPr>
          <p:cNvPr name="TextBox 25" id="25"/>
          <p:cNvSpPr txBox="true"/>
          <p:nvPr/>
        </p:nvSpPr>
        <p:spPr>
          <a:xfrm rot="0">
            <a:off x="2604049" y="1400248"/>
            <a:ext cx="6450509" cy="441407"/>
          </a:xfrm>
          <a:prstGeom prst="rect">
            <a:avLst/>
          </a:prstGeom>
        </p:spPr>
        <p:txBody>
          <a:bodyPr anchor="t" rtlCol="false" tIns="0" lIns="0" bIns="0" rIns="0">
            <a:spAutoFit/>
          </a:bodyPr>
          <a:lstStyle/>
          <a:p>
            <a:pPr>
              <a:lnSpc>
                <a:spcPts val="3669"/>
              </a:lnSpc>
            </a:pPr>
            <a:r>
              <a:rPr lang="en-US" sz="2621">
                <a:solidFill>
                  <a:srgbClr val="2A2E3A"/>
                </a:solidFill>
                <a:latin typeface="Helios"/>
              </a:rPr>
              <a:t>Smart way to Learn and Grow </a:t>
            </a:r>
          </a:p>
        </p:txBody>
      </p:sp>
      <p:grpSp>
        <p:nvGrpSpPr>
          <p:cNvPr name="Group 26" id="26"/>
          <p:cNvGrpSpPr>
            <a:grpSpLocks noChangeAspect="true"/>
          </p:cNvGrpSpPr>
          <p:nvPr/>
        </p:nvGrpSpPr>
        <p:grpSpPr>
          <a:xfrm rot="0">
            <a:off x="16251376" y="249269"/>
            <a:ext cx="1625915" cy="1625909"/>
            <a:chOff x="0" y="0"/>
            <a:chExt cx="6350000" cy="6349975"/>
          </a:xfrm>
        </p:grpSpPr>
        <p:sp>
          <p:nvSpPr>
            <p:cNvPr name="Freeform 27" id="2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7922" r="0" b="-773"/>
              </a:stretch>
            </a:blipFill>
          </p:spPr>
        </p:sp>
      </p:grpSp>
      <p:sp>
        <p:nvSpPr>
          <p:cNvPr name="Freeform 28" id="28"/>
          <p:cNvSpPr/>
          <p:nvPr/>
        </p:nvSpPr>
        <p:spPr>
          <a:xfrm flipH="false" flipV="false" rot="0">
            <a:off x="16526188" y="8890155"/>
            <a:ext cx="1466225" cy="1484553"/>
          </a:xfrm>
          <a:custGeom>
            <a:avLst/>
            <a:gdLst/>
            <a:ahLst/>
            <a:cxnLst/>
            <a:rect r="r" b="b" t="t" l="l"/>
            <a:pathLst>
              <a:path h="1484553" w="1466225">
                <a:moveTo>
                  <a:pt x="0" y="0"/>
                </a:moveTo>
                <a:lnTo>
                  <a:pt x="1466224" y="0"/>
                </a:lnTo>
                <a:lnTo>
                  <a:pt x="1466224" y="1484552"/>
                </a:lnTo>
                <a:lnTo>
                  <a:pt x="0" y="1484552"/>
                </a:lnTo>
                <a:lnTo>
                  <a:pt x="0" y="0"/>
                </a:lnTo>
                <a:close/>
              </a:path>
            </a:pathLst>
          </a:custGeom>
          <a:blipFill>
            <a:blip r:embed="rId4"/>
            <a:stretch>
              <a:fillRect l="0" t="0" r="0" b="0"/>
            </a:stretch>
          </a:blipFill>
        </p:spPr>
      </p:sp>
      <p:sp>
        <p:nvSpPr>
          <p:cNvPr name="TextBox 29" id="29"/>
          <p:cNvSpPr txBox="true"/>
          <p:nvPr/>
        </p:nvSpPr>
        <p:spPr>
          <a:xfrm rot="0">
            <a:off x="10758177" y="2438968"/>
            <a:ext cx="4584483" cy="707970"/>
          </a:xfrm>
          <a:prstGeom prst="rect">
            <a:avLst/>
          </a:prstGeom>
        </p:spPr>
        <p:txBody>
          <a:bodyPr anchor="t" rtlCol="false" tIns="0" lIns="0" bIns="0" rIns="0">
            <a:spAutoFit/>
          </a:bodyPr>
          <a:lstStyle/>
          <a:p>
            <a:pPr marL="0" indent="0" lvl="0">
              <a:lnSpc>
                <a:spcPts val="5572"/>
              </a:lnSpc>
              <a:spcBef>
                <a:spcPct val="0"/>
              </a:spcBef>
            </a:pPr>
            <a:r>
              <a:rPr lang="en-US" sz="4644">
                <a:solidFill>
                  <a:srgbClr val="000000"/>
                </a:solidFill>
                <a:latin typeface="Klein Bold"/>
              </a:rPr>
              <a:t>Strategy </a:t>
            </a:r>
          </a:p>
        </p:txBody>
      </p:sp>
      <p:sp>
        <p:nvSpPr>
          <p:cNvPr name="TextBox 30" id="30"/>
          <p:cNvSpPr txBox="true"/>
          <p:nvPr/>
        </p:nvSpPr>
        <p:spPr>
          <a:xfrm rot="0">
            <a:off x="6783566" y="4717264"/>
            <a:ext cx="1431569" cy="410284"/>
          </a:xfrm>
          <a:prstGeom prst="rect">
            <a:avLst/>
          </a:prstGeom>
        </p:spPr>
        <p:txBody>
          <a:bodyPr anchor="t" rtlCol="false" tIns="0" lIns="0" bIns="0" rIns="0">
            <a:spAutoFit/>
          </a:bodyPr>
          <a:lstStyle/>
          <a:p>
            <a:pPr>
              <a:lnSpc>
                <a:spcPts val="3265"/>
              </a:lnSpc>
            </a:pPr>
            <a:r>
              <a:rPr lang="en-US" sz="2512">
                <a:solidFill>
                  <a:srgbClr val="718BAB"/>
                </a:solidFill>
                <a:latin typeface="Klein Bold"/>
              </a:rPr>
              <a:t>Backend </a:t>
            </a:r>
          </a:p>
        </p:txBody>
      </p:sp>
      <p:sp>
        <p:nvSpPr>
          <p:cNvPr name="TextBox 31" id="31"/>
          <p:cNvSpPr txBox="true"/>
          <p:nvPr/>
        </p:nvSpPr>
        <p:spPr>
          <a:xfrm rot="0">
            <a:off x="6662189" y="7685294"/>
            <a:ext cx="3077286" cy="410284"/>
          </a:xfrm>
          <a:prstGeom prst="rect">
            <a:avLst/>
          </a:prstGeom>
        </p:spPr>
        <p:txBody>
          <a:bodyPr anchor="t" rtlCol="false" tIns="0" lIns="0" bIns="0" rIns="0">
            <a:spAutoFit/>
          </a:bodyPr>
          <a:lstStyle/>
          <a:p>
            <a:pPr>
              <a:lnSpc>
                <a:spcPts val="3265"/>
              </a:lnSpc>
            </a:pPr>
            <a:r>
              <a:rPr lang="en-US" sz="2512">
                <a:solidFill>
                  <a:srgbClr val="718BAB"/>
                </a:solidFill>
                <a:latin typeface="Klein Bold"/>
              </a:rPr>
              <a:t>Front-end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DAF03suEgaA</dc:identifier>
  <dcterms:modified xsi:type="dcterms:W3CDTF">2011-08-01T06:04:30Z</dcterms:modified>
  <cp:revision>1</cp:revision>
  <dc:title>QUELIFY</dc:title>
</cp:coreProperties>
</file>